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031435"/>
          </a:xfrm>
        </p:spPr>
        <p:txBody>
          <a:bodyPr>
            <a:normAutofit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ИНЖЕЊЕРСКА ЕКОНОМИЈА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257848"/>
            <a:ext cx="8825658" cy="380952"/>
          </a:xfrm>
        </p:spPr>
        <p:txBody>
          <a:bodyPr>
            <a:normAutofit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</a:t>
            </a:r>
            <a:r>
              <a:rPr lang="sr-Latn-RS" b="1" dirty="0">
                <a:solidFill>
                  <a:schemeClr val="tx1"/>
                </a:solidFill>
              </a:rPr>
              <a:t>Iii </a:t>
            </a:r>
            <a:r>
              <a:rPr lang="sr-Cyrl-RS" b="1" dirty="0">
                <a:solidFill>
                  <a:schemeClr val="tx1"/>
                </a:solidFill>
              </a:rPr>
              <a:t>СЕМЕСТАР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Циљ и значај инжењерске економије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sr-Cyrl-RS" dirty="0"/>
              <a:t>Циљ предмета је у</a:t>
            </a:r>
            <a:r>
              <a:rPr lang="sr-Latn-CS" dirty="0"/>
              <a:t>познавање </a:t>
            </a:r>
            <a:r>
              <a:rPr lang="sr-Cyrl-RS" dirty="0"/>
              <a:t>студената </a:t>
            </a:r>
            <a:r>
              <a:rPr lang="sr-Latn-CS" dirty="0"/>
              <a:t>са основним принципима и методима доношења инжењерско-економских одлука. 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Latn-CS" dirty="0"/>
              <a:t>Студнети ће моћи да науче на који начин се вреднују инвестициони пројекти, узимајући у обзир неопходне економске критеријуме.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Latn-CS" dirty="0"/>
              <a:t>У развијеним тржишним привредама, предмет под оваквим називом предаје се на техничким факултетима више од осамдесет година. 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Latn-CS" dirty="0"/>
              <a:t>У привредама у транзицији</a:t>
            </a:r>
            <a:r>
              <a:rPr lang="sr-Cyrl-RS" dirty="0"/>
              <a:t>, са развојем </a:t>
            </a:r>
            <a:r>
              <a:rPr lang="sr-Latn-CS" dirty="0"/>
              <a:t>тржишне </a:t>
            </a:r>
            <a:r>
              <a:rPr lang="sr-Cyrl-RS" dirty="0"/>
              <a:t>привреде,</a:t>
            </a:r>
            <a:r>
              <a:rPr lang="sr-Latn-CS" dirty="0"/>
              <a:t> инжењери имају све већу одговорност приликом доношења стратешких пословних одлука, те отуд и потреба за знањем инжењерске економије.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3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Теме инжењерске економије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sr-Latn-RS" b="1" u="sng" dirty="0"/>
              <a:t>I </a:t>
            </a:r>
            <a:r>
              <a:rPr lang="sr-Cyrl-RS" b="1" u="sng" dirty="0"/>
              <a:t>део градива: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1. Увод: предмет проучавања инжењерске економије и основни 	принципи инжењерско економске анализе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2. Основни концепти инжењерске економије: новчани токови, 	критеријуми вредновања, селекција алтернатива, трошкови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3. Временска вредност новца и ефекти каматне стопе: 	појединачни и уједначени новчани токови, номинална и 	ефективна каматна стопа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4. Финансијски извештаји и показатељи: биланс стања и биланс 	успеха, показатељи ликвидности и профитабилности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5. Амортизација: појам и методи обрачуна амортизације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47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Теме инжењерске економије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r-Latn-RS" b="1" u="sng" dirty="0"/>
              <a:t>II </a:t>
            </a:r>
            <a:r>
              <a:rPr lang="sr-Cyrl-RS" b="1" u="sng" dirty="0"/>
              <a:t>део градива: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RS" dirty="0"/>
              <a:t>6. Вредновање и селекција инвестиционих пројеката: процес 	капиталног улагања, анализа дисконтованих новчаних токова, 	период повраћаја, рацио користи и трошкова, индекс 	профитабилности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RS" dirty="0"/>
              <a:t>7. Метод нето садашње вредности (НСВ): НСВ независних и НСВ 	међусобно искључивих пројеката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RS" dirty="0"/>
              <a:t>8. Метод интерне стопе приноса (ИСП): израчунавање ИСП, 	потенцијалне тешкоће код избора метода за селекцију 	пројеката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sr-Cyrl-RS" dirty="0"/>
              <a:t>9. Анализа инвестиција у јавном сектору: друштвена кост-бенефит 	анализа</a:t>
            </a:r>
          </a:p>
        </p:txBody>
      </p:sp>
    </p:spTree>
    <p:extLst>
      <p:ext uri="{BB962C8B-B14F-4D97-AF65-F5344CB8AC3E}">
        <p14:creationId xmlns:p14="http://schemas.microsoft.com/office/powerpoint/2010/main" val="205491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Начин рада и бодовање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lnSpcReduction="10000"/>
          </a:bodyPr>
          <a:lstStyle/>
          <a:p>
            <a:pPr>
              <a:spcAft>
                <a:spcPts val="300"/>
              </a:spcAft>
            </a:pPr>
            <a:r>
              <a:rPr lang="sr-Latn-CS" dirty="0"/>
              <a:t>Настава се организује као јединствен процес предавања и вежби уз пуно учешће студената. </a:t>
            </a:r>
            <a:endParaRPr lang="sr-Cyrl-RS" dirty="0"/>
          </a:p>
          <a:p>
            <a:pPr>
              <a:spcAft>
                <a:spcPts val="300"/>
              </a:spcAft>
            </a:pPr>
            <a:r>
              <a:rPr lang="sr-Cyrl-RS" dirty="0"/>
              <a:t>На предавањима се теме обрађују теоријски, док се на вежбама решавају задаци и студије случаја из области вредновања инвестиционих пројеката у транспорту и комуникацијама.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Студенти раде домаће задатке који се вреднују са 20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Након првог дела градива полаже се колоквијум који носи 40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Након положеног колоквијума, студенти у јануару полажу завршни испит из другог дела градива који носи 40 бодова.</a:t>
            </a:r>
          </a:p>
          <a:p>
            <a:pPr>
              <a:spcAft>
                <a:spcPts val="300"/>
              </a:spcAft>
            </a:pPr>
            <a:r>
              <a:rPr lang="sr-Cyrl-RS" dirty="0"/>
              <a:t>Испит је положен са 51 бодом (уз минимум 21 бод на колоквијуму и 21 бод на завршном испиту).</a:t>
            </a:r>
          </a:p>
        </p:txBody>
      </p:sp>
    </p:spTree>
    <p:extLst>
      <p:ext uri="{BB962C8B-B14F-4D97-AF65-F5344CB8AC3E}">
        <p14:creationId xmlns:p14="http://schemas.microsoft.com/office/powerpoint/2010/main" val="237528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 и 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sr-Cyrl-RS" dirty="0"/>
              <a:t>Литература су одабрана поглавља из уџбеника: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sr-Cyrl-RS" dirty="0"/>
              <a:t>	Ј. Петровић-Вујачић, С. Каплановић, М. Миљковић, 	„</a:t>
            </a:r>
            <a:r>
              <a:rPr lang="sr-Cyrl-RS" b="1" dirty="0"/>
              <a:t>Инжењерска економија у транспорту и комуникацијама</a:t>
            </a:r>
            <a:r>
              <a:rPr lang="sr-Cyrl-RS" dirty="0"/>
              <a:t>“, 	Саобраћајни факултет, 2019. година</a:t>
            </a:r>
          </a:p>
          <a:p>
            <a:pPr lvl="0">
              <a:spcAft>
                <a:spcPts val="3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j.petrovic@sf.bg.ac.rs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s.kaplanovic@sf.bg.ac.rs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Марко Миљковић</a:t>
            </a:r>
            <a:r>
              <a:rPr lang="sr-Cyrl-RS" dirty="0">
                <a:solidFill>
                  <a:prstClr val="white"/>
                </a:solidFill>
              </a:rPr>
              <a:t>, доцент, кабинет </a:t>
            </a:r>
            <a:r>
              <a:rPr lang="sr-Latn-RS" dirty="0">
                <a:solidFill>
                  <a:prstClr val="white"/>
                </a:solidFill>
              </a:rPr>
              <a:t>513</a:t>
            </a:r>
            <a:r>
              <a:rPr lang="sr-Cyrl-RS" dirty="0">
                <a:solidFill>
                  <a:prstClr val="white"/>
                </a:solidFill>
              </a:rPr>
              <a:t>, </a:t>
            </a:r>
            <a:r>
              <a:rPr lang="sr-Latn-RS" dirty="0">
                <a:solidFill>
                  <a:prstClr val="white"/>
                </a:solidFill>
              </a:rPr>
              <a:t>						e-mail: 	</a:t>
            </a:r>
            <a:r>
              <a:rPr lang="sr-Latn-RS" b="1" dirty="0">
                <a:solidFill>
                  <a:prstClr val="white"/>
                </a:solidFill>
              </a:rPr>
              <a:t>m.miljkovic@sf.bg.ac.rs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endParaRPr lang="sr-Cyrl-RS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0533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</TotalTime>
  <Words>512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ИНЖЕЊЕРСКА ЕКОНОМИЈА</vt:lpstr>
      <vt:lpstr>Циљ и значај инжењерске економије</vt:lpstr>
      <vt:lpstr>Теме инжењерске економије</vt:lpstr>
      <vt:lpstr>Теме инжењерске економије</vt:lpstr>
      <vt:lpstr>Начин рада и бодовање</vt:lpstr>
      <vt:lpstr>Литература и наставници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Marko Miljkovic</cp:lastModifiedBy>
  <cp:revision>10</cp:revision>
  <dcterms:created xsi:type="dcterms:W3CDTF">2017-09-24T15:27:53Z</dcterms:created>
  <dcterms:modified xsi:type="dcterms:W3CDTF">2021-09-16T13:53:06Z</dcterms:modified>
</cp:coreProperties>
</file>