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0"/>
  </p:notesMasterIdLst>
  <p:sldIdLst>
    <p:sldId id="256" r:id="rId2"/>
    <p:sldId id="264" r:id="rId3"/>
    <p:sldId id="267" r:id="rId4"/>
    <p:sldId id="258" r:id="rId5"/>
    <p:sldId id="257" r:id="rId6"/>
    <p:sldId id="259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0C5B4-53EE-4142-B7BB-BC51131FC60C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79FF3-C84E-483B-8772-FE317D855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5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A82D-1599-5F69-20E2-83356B95D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644DC-6561-A0CB-A389-F21068CF1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7FCCA-D070-ACCC-E4B5-2CA3B05B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2FCB-F552-4E15-B7E5-2A57F6DD9416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54EE2-9C2B-D0BE-C255-8D311440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8E80A-FBAC-6B33-A6F5-C21CED72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3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5287-4EC2-3D2A-70D7-56C11747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845BE-E552-0412-A394-20547F48D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A960B-507B-5D48-E479-B0C01B6C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7BDCD84-BDF1-4F77-8057-BF81FF1BE287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AB432-01C5-5B8C-6FB3-CD57430D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9F53-82C3-BACA-55F7-6A45465B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DDE1F4-8CB2-2002-60A5-2688013EF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1D3A1-192C-A2EC-8DA3-65FBD8584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A0186-F616-89E4-4163-43BD526E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B1B2C14-8C85-447A-994E-C432F8250346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0C6E5-7C97-60B3-B11C-43A762C3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B099-8B0A-3D3D-C102-F1609DFD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1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7E18-CB48-8B9A-BABB-99438D88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FE42A-DC95-1279-F1B7-D152589BD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4F523-797D-BC20-BDD1-CFBDD032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D1B98CC-EA0D-4769-B151-826B1A13242F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9CA4A-80A7-3FEF-A67B-030D8CF8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4BC8D-F228-D0E2-FA6F-D1408D47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0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CFB0-E297-AA25-D72A-6D8005F6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7906C-CE5B-D6F2-CA6D-724320B2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AAED-86A1-4F61-1616-BAD7E181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9F83C2B-264B-40CE-AA82-0B5B6FC4B727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3DCD5-7B00-7BEE-9CC3-7DF75D00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81B51-E397-1C20-8163-4814CAA5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61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095D-2265-C3D3-C942-FA3F1D7F8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FF39-CBE4-4104-AEB2-939D288ED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175E2-C639-8F4B-D75E-7C1D72BAC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E0D96-8C92-C759-8C15-8FA09D23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CA5C4F-90F5-4393-92CA-BE1C5A9C8DED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95CD6-F28C-6F3C-0A13-A5EEF1FA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FBE99-C48C-5C38-20AC-4E53E44F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9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836-BA3D-0136-7454-E37636BB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4066D-5786-77BD-C77A-9A6152EAD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FA524-F779-B574-EBC4-3B82C3DC0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47482-8DD0-E9D3-192A-B7F00A329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F61CE-1D3E-3D61-6006-E8FDF6C28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40626-82B6-A0D8-FB43-69025DAA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6125E7D-0C2F-44DF-8FB1-5ACFB93DB4A1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8ED12-1398-E2F4-E945-20F6C570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10CBD-BB51-80ED-A6FA-B3F99105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EC2-31FF-BEBF-90FB-15122F40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BD8A8-69C0-DA57-69B3-1F202EAB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45F9789-17A5-4A3C-8613-B391EFDC45EE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C207-80B8-9DA7-7AA1-99C1DE74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37F00-0C6B-99B8-EADA-E2B47210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846A1-2766-3923-76A7-5ECC7F9D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F05D5AC-C843-4DE9-A536-91A65269EA21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5B6F6-53F3-8B27-C225-AD829589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DAF69-5B30-0F2E-3F1F-6CA1E70A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2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F4BC-AF60-6159-A39C-CCC28020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F3C03-266A-CE17-E855-7DC1F43B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D32D3-F225-0799-C66C-EDBA00EE6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B196D-14A1-87C2-5FE5-A49379D6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20CA1A4-7569-425B-9FF2-5BD3ECD36C48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77D73-BF08-070A-8CA0-F7EEAD67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4F04B-325E-8E2D-F31A-9ECAA85B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A002-3399-81B9-D145-F6F992EE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B9B3E-8130-FBBD-9398-3F64431C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51D1E-6453-D7F3-228B-70736D821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17AB-2409-D419-0A0B-64BB2938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4ED8322-3755-49B5-913E-AF6E0B2E5206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60B9A-7248-9829-45B3-08132251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E5CC2-C5A7-C251-EAD8-C2A1A543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6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D7A45-2E73-03A9-1E08-F815247CF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4C150-B932-381E-D536-6BE52A202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0F2FA-C6C1-7D26-6BF1-CD5A999BB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46CA98A3-B67B-4104-B28F-D82A35446856}" type="datetime1">
              <a:rPr lang="en-US" smtClean="0"/>
              <a:t>3/24/2023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77AEF-139F-D4CE-E2CB-2DC9FD7D4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D58AB-2CC2-DF6C-E6AC-E2D8903C4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B077B28-BDCA-29C5-1810-EED9247045C1}"/>
              </a:ext>
            </a:extLst>
          </p:cNvPr>
          <p:cNvSpPr txBox="1"/>
          <p:nvPr/>
        </p:nvSpPr>
        <p:spPr>
          <a:xfrm>
            <a:off x="5850822" y="2267808"/>
            <a:ext cx="6341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smtClean="0">
                <a:solidFill>
                  <a:srgbClr val="FFFFFF"/>
                </a:solidFill>
              </a:rPr>
              <a:t>Задужбина </a:t>
            </a:r>
          </a:p>
          <a:p>
            <a:pPr algn="ctr"/>
            <a:r>
              <a:rPr lang="sr-Cyrl-RS" sz="2400" smtClean="0">
                <a:solidFill>
                  <a:srgbClr val="FFFFFF"/>
                </a:solidFill>
              </a:rPr>
              <a:t>Миливоја Јовановића</a:t>
            </a:r>
          </a:p>
          <a:p>
            <a:pPr algn="ctr"/>
            <a:r>
              <a:rPr lang="sr-Cyrl-RS" sz="2400" smtClean="0">
                <a:solidFill>
                  <a:srgbClr val="FFFFFF"/>
                </a:solidFill>
              </a:rPr>
              <a:t>И Луке Ћеловића</a:t>
            </a:r>
            <a:endParaRPr lang="en-US" sz="2400">
              <a:solidFill>
                <a:srgbClr val="FFFFFF"/>
              </a:solidFill>
            </a:endParaRPr>
          </a:p>
          <a:p>
            <a:pPr algn="ctr"/>
            <a:r>
              <a:rPr lang="sr-Cyrl-RS" sz="240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sr-Cyrl-RS" sz="2400" smtClean="0">
                <a:solidFill>
                  <a:srgbClr val="FFFFFF"/>
                </a:solidFill>
              </a:rPr>
              <a:t>Београд, </a:t>
            </a:r>
          </a:p>
          <a:p>
            <a:pPr algn="ctr"/>
            <a:r>
              <a:rPr lang="sr-Cyrl-RS" sz="2400" smtClean="0">
                <a:solidFill>
                  <a:srgbClr val="FFFFFF"/>
                </a:solidFill>
              </a:rPr>
              <a:t>Кнеза Милоша 2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99" y="0"/>
            <a:ext cx="4996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5918612" y="1859339"/>
            <a:ext cx="568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mtClean="0">
                <a:solidFill>
                  <a:srgbClr val="FFFFFF"/>
                </a:solidFill>
              </a:rPr>
              <a:t>Захваљујући имовини коју је Универзитету у Београду поклонио </a:t>
            </a:r>
            <a:r>
              <a:rPr lang="sr-Cyrl-RS">
                <a:solidFill>
                  <a:srgbClr val="FFFFFF"/>
                </a:solidFill>
              </a:rPr>
              <a:t>Миливоје Јовановић (1865-1932), виши чиновник у Министарству саобраћаја, </a:t>
            </a:r>
            <a:r>
              <a:rPr lang="sr-Cyrl-RS" smtClean="0">
                <a:solidFill>
                  <a:srgbClr val="FFFFFF"/>
                </a:solidFill>
              </a:rPr>
              <a:t>као </a:t>
            </a:r>
            <a:r>
              <a:rPr lang="sr-Cyrl-RS">
                <a:solidFill>
                  <a:srgbClr val="FFFFFF"/>
                </a:solidFill>
              </a:rPr>
              <a:t>и средствима Задужбине Луке Ћеловића, Универзитет је </a:t>
            </a:r>
            <a:r>
              <a:rPr lang="sr-Cyrl-RS" smtClean="0">
                <a:solidFill>
                  <a:srgbClr val="FFFFFF"/>
                </a:solidFill>
              </a:rPr>
              <a:t>према </a:t>
            </a:r>
            <a:r>
              <a:rPr lang="sr-Cyrl-RS">
                <a:solidFill>
                  <a:srgbClr val="FFFFFF"/>
                </a:solidFill>
              </a:rPr>
              <a:t>пројекту руског архитекте Григорија Самојлова (1904-1989), </a:t>
            </a:r>
            <a:r>
              <a:rPr lang="sr-Cyrl-RS" smtClean="0">
                <a:solidFill>
                  <a:srgbClr val="FFFFFF"/>
                </a:solidFill>
              </a:rPr>
              <a:t>1940</a:t>
            </a:r>
            <a:r>
              <a:rPr lang="sr-Cyrl-RS">
                <a:solidFill>
                  <a:srgbClr val="FFFFFF"/>
                </a:solidFill>
              </a:rPr>
              <a:t>. године </a:t>
            </a:r>
            <a:r>
              <a:rPr lang="sr-Cyrl-RS" smtClean="0">
                <a:solidFill>
                  <a:srgbClr val="FFFFFF"/>
                </a:solidFill>
              </a:rPr>
              <a:t>изгадио </a:t>
            </a:r>
            <a:r>
              <a:rPr lang="sr-Cyrl-RS">
                <a:solidFill>
                  <a:srgbClr val="FFFFFF"/>
                </a:solidFill>
              </a:rPr>
              <a:t>вишеспратницу на углу Улице Кнеза Милоша </a:t>
            </a:r>
            <a:r>
              <a:rPr lang="sr-Cyrl-RS" smtClean="0">
                <a:solidFill>
                  <a:srgbClr val="FFFFFF"/>
                </a:solidFill>
              </a:rPr>
              <a:t>и </a:t>
            </a:r>
            <a:r>
              <a:rPr lang="sr-Cyrl-RS">
                <a:solidFill>
                  <a:srgbClr val="FFFFFF"/>
                </a:solidFill>
              </a:rPr>
              <a:t>Андрићевог венца </a:t>
            </a:r>
            <a:r>
              <a:rPr lang="sr-Cyrl-RS" smtClean="0">
                <a:solidFill>
                  <a:srgbClr val="FFFFFF"/>
                </a:solidFill>
              </a:rPr>
              <a:t>12. </a:t>
            </a:r>
          </a:p>
          <a:p>
            <a:pPr algn="ctr"/>
            <a:endParaRPr lang="sr-Cyrl-RS">
              <a:solidFill>
                <a:srgbClr val="FFFFFF"/>
              </a:solidFill>
            </a:endParaRPr>
          </a:p>
          <a:p>
            <a:pPr algn="ctr"/>
            <a:r>
              <a:rPr lang="sr-Cyrl-RS" smtClean="0">
                <a:solidFill>
                  <a:srgbClr val="FFFFFF"/>
                </a:solidFill>
              </a:rPr>
              <a:t>Нова </a:t>
            </a:r>
            <a:r>
              <a:rPr lang="sr-Cyrl-RS">
                <a:solidFill>
                  <a:srgbClr val="FFFFFF"/>
                </a:solidFill>
              </a:rPr>
              <a:t>Задужбина је названа именима обојице дародаваца. </a:t>
            </a:r>
            <a:endParaRPr lang="sr-Cyrl-RS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04" y="-1"/>
            <a:ext cx="457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5835485" y="1268128"/>
            <a:ext cx="568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mtClean="0">
                <a:solidFill>
                  <a:srgbClr val="FFFFFF"/>
                </a:solidFill>
              </a:rPr>
              <a:t>Циљ Задужбине Миливоја Јовановића и Луке Ћеловића је н</a:t>
            </a:r>
            <a:r>
              <a:rPr lang="sr-Cyrl-CS" smtClean="0">
                <a:solidFill>
                  <a:srgbClr val="FFFFFF"/>
                </a:solidFill>
              </a:rPr>
              <a:t>аграђивање </a:t>
            </a:r>
            <a:r>
              <a:rPr lang="sr-Cyrl-CS">
                <a:solidFill>
                  <a:srgbClr val="FFFFFF"/>
                </a:solidFill>
              </a:rPr>
              <a:t>студентских радова из области правних и економских наука и </a:t>
            </a:r>
            <a:r>
              <a:rPr lang="sr-Cyrl-CS" smtClean="0">
                <a:solidFill>
                  <a:srgbClr val="FFFFFF"/>
                </a:solidFill>
              </a:rPr>
              <a:t>помагање </a:t>
            </a:r>
            <a:r>
              <a:rPr lang="sr-Cyrl-CS">
                <a:solidFill>
                  <a:srgbClr val="FFFFFF"/>
                </a:solidFill>
              </a:rPr>
              <a:t>студената на студијама у земљи и иностранству</a:t>
            </a:r>
            <a:r>
              <a:rPr lang="ru-RU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5518313" y="3813923"/>
            <a:ext cx="63239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mtClean="0">
                <a:solidFill>
                  <a:srgbClr val="FFFFFF"/>
                </a:solidFill>
              </a:rPr>
              <a:t>Приходи од закупа стамбеног и пословног простора користе се за доделу стипендија </a:t>
            </a:r>
            <a:r>
              <a:rPr lang="sr-Cyrl-RS">
                <a:solidFill>
                  <a:srgbClr val="FFFFFF"/>
                </a:solidFill>
              </a:rPr>
              <a:t>и </a:t>
            </a:r>
            <a:r>
              <a:rPr lang="sr-Cyrl-RS" smtClean="0">
                <a:solidFill>
                  <a:srgbClr val="FFFFFF"/>
                </a:solidFill>
              </a:rPr>
              <a:t>награда </a:t>
            </a:r>
            <a:r>
              <a:rPr lang="sr-Cyrl-RS">
                <a:solidFill>
                  <a:srgbClr val="FFFFFF"/>
                </a:solidFill>
              </a:rPr>
              <a:t>студентима основних </a:t>
            </a:r>
            <a:r>
              <a:rPr lang="sr-Cyrl-RS" smtClean="0">
                <a:solidFill>
                  <a:srgbClr val="FFFFFF"/>
                </a:solidFill>
              </a:rPr>
              <a:t>студија, </a:t>
            </a:r>
            <a:r>
              <a:rPr lang="sr-Cyrl-RS">
                <a:solidFill>
                  <a:srgbClr val="FFFFFF"/>
                </a:solidFill>
              </a:rPr>
              <a:t>за радове из области правних и економскиох наука. Такође се пружа финансијска подршка студентима докторских студија за трошкове </a:t>
            </a:r>
            <a:r>
              <a:rPr lang="sr-Cyrl-RS" smtClean="0">
                <a:solidFill>
                  <a:srgbClr val="FFFFFF"/>
                </a:solidFill>
              </a:rPr>
              <a:t>школарине.</a:t>
            </a:r>
            <a:r>
              <a:rPr lang="sr-Cyrl-RS" smtClean="0"/>
              <a:t>. </a:t>
            </a:r>
            <a:endParaRPr lang="en-US"/>
          </a:p>
          <a:p>
            <a:pPr algn="ctr"/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5" y="0"/>
            <a:ext cx="475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6710289" y="2769587"/>
            <a:ext cx="433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 smtClean="0">
                <a:solidFill>
                  <a:srgbClr val="FFFFFF"/>
                </a:solidFill>
              </a:rPr>
              <a:t>Пословни </a:t>
            </a:r>
            <a:r>
              <a:rPr lang="sr-Cyrl-RS" sz="1600" smtClean="0">
                <a:solidFill>
                  <a:srgbClr val="FFFFFF"/>
                </a:solidFill>
              </a:rPr>
              <a:t>простор </a:t>
            </a: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у </a:t>
            </a:r>
            <a:r>
              <a:rPr lang="sr-Cyrl-RS" sz="1600" dirty="0" smtClean="0">
                <a:solidFill>
                  <a:srgbClr val="FFFFFF"/>
                </a:solidFill>
              </a:rPr>
              <a:t>приземљу </a:t>
            </a:r>
            <a:r>
              <a:rPr lang="sr-Cyrl-RS" sz="1600" smtClean="0">
                <a:solidFill>
                  <a:srgbClr val="FFFFFF"/>
                </a:solidFill>
              </a:rPr>
              <a:t>зграде </a:t>
            </a: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Миливоја Јовановића и Луке Ћеловића</a:t>
            </a:r>
            <a:endParaRPr lang="sr-Cyrl-RS" sz="1600" dirty="0" smtClean="0">
              <a:solidFill>
                <a:srgbClr val="FFFFFF"/>
              </a:solidFill>
            </a:endParaRPr>
          </a:p>
          <a:p>
            <a:pPr algn="ctr"/>
            <a:r>
              <a:rPr lang="sr-Cyrl-RS" sz="1600">
                <a:solidFill>
                  <a:srgbClr val="FFFFFF"/>
                </a:solidFill>
              </a:rPr>
              <a:t>п</a:t>
            </a:r>
            <a:r>
              <a:rPr lang="sr-Cyrl-RS" sz="1600" smtClean="0">
                <a:solidFill>
                  <a:srgbClr val="FFFFFF"/>
                </a:solidFill>
              </a:rPr>
              <a:t>овршине 25,26м2 </a:t>
            </a:r>
            <a:r>
              <a:rPr lang="sr-Cyrl-RS" sz="1600" dirty="0" smtClean="0">
                <a:solidFill>
                  <a:srgbClr val="FFFFFF"/>
                </a:solidFill>
              </a:rPr>
              <a:t>у приземљу </a:t>
            </a: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и 31,86м2 </a:t>
            </a:r>
            <a:r>
              <a:rPr lang="sr-Cyrl-RS" sz="1600" dirty="0" smtClean="0">
                <a:solidFill>
                  <a:srgbClr val="FFFFFF"/>
                </a:solidFill>
              </a:rPr>
              <a:t>у подруму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407" y="179896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2652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6398623" y="1110528"/>
            <a:ext cx="504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Пословни простор се налази у екстра зони у центру Београда, у близини јавних гаража </a:t>
            </a:r>
          </a:p>
          <a:p>
            <a:pPr algn="ctr"/>
            <a:r>
              <a:rPr lang="sr-Cyrl-RS" sz="1600" i="1" smtClean="0">
                <a:solidFill>
                  <a:srgbClr val="FFFFFF"/>
                </a:solidFill>
              </a:rPr>
              <a:t>Пионирски парк </a:t>
            </a:r>
            <a:r>
              <a:rPr lang="sr-Cyrl-RS" sz="1600" smtClean="0">
                <a:solidFill>
                  <a:srgbClr val="FFFFFF"/>
                </a:solidFill>
              </a:rPr>
              <a:t>и </a:t>
            </a:r>
            <a:r>
              <a:rPr lang="sr-Cyrl-RS" sz="1600" i="1" smtClean="0">
                <a:solidFill>
                  <a:srgbClr val="FFFFFF"/>
                </a:solidFill>
              </a:rPr>
              <a:t>Зелени венац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623165" y="4880813"/>
            <a:ext cx="504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Пословни простор је реновиран 2020. године за потребе обављања трговине на мало одећом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2" y="583374"/>
            <a:ext cx="4800000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0" y="274320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6266" y="814319"/>
            <a:ext cx="4320000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5265" y="2867563"/>
            <a:ext cx="4320000" cy="32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99" y="1637003"/>
            <a:ext cx="4800000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-222692" y="4684050"/>
            <a:ext cx="433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Степениште </a:t>
            </a: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за силазак у подрум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3993074" y="5386249"/>
            <a:ext cx="4332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Подрум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8208840" y="1642898"/>
            <a:ext cx="4332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Тоалет у подруму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-194885" y="6107895"/>
            <a:ext cx="594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Основа приземља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5819312" y="6107895"/>
            <a:ext cx="594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 smtClean="0">
                <a:solidFill>
                  <a:srgbClr val="FFFFFF"/>
                </a:solidFill>
              </a:rPr>
              <a:t>Основа подрума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740223"/>
              </p:ext>
            </p:extLst>
          </p:nvPr>
        </p:nvGraphicFramePr>
        <p:xfrm>
          <a:off x="6965835" y="813319"/>
          <a:ext cx="3655169" cy="5163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676651" imgH="8019998" progId="Acrobat.Document.DC">
                  <p:embed/>
                </p:oleObj>
              </mc:Choice>
              <mc:Fallback>
                <p:oleObj name="Acrobat Document" r:id="rId3" imgW="5676651" imgH="801999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65835" y="813319"/>
                        <a:ext cx="3655169" cy="5163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65" y="813319"/>
            <a:ext cx="2718316" cy="5163532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 rot="16200000">
            <a:off x="3092336" y="5345083"/>
            <a:ext cx="561108" cy="4488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621A00-D584-15BF-F2FA-E3654F291AF0}"/>
              </a:ext>
            </a:extLst>
          </p:cNvPr>
          <p:cNvSpPr txBox="1"/>
          <p:nvPr/>
        </p:nvSpPr>
        <p:spPr>
          <a:xfrm>
            <a:off x="5674598" y="2835122"/>
            <a:ext cx="59482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smtClean="0">
                <a:solidFill>
                  <a:srgbClr val="FFFFFF"/>
                </a:solidFill>
              </a:rPr>
              <a:t>Пословни простор има велики потенцијал и могућност прилагођавања разноврсним делатностима</a:t>
            </a:r>
          </a:p>
          <a:p>
            <a:pPr algn="ctr"/>
            <a:endParaRPr lang="sr-Cyrl-RS" sz="1600" smtClean="0">
              <a:solidFill>
                <a:srgbClr val="FFFFFF"/>
              </a:solidFill>
            </a:endParaRP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Почетна цена месечног закупа износи </a:t>
            </a:r>
            <a:r>
              <a:rPr lang="ru-RU" b="1">
                <a:solidFill>
                  <a:srgbClr val="FFFFFF"/>
                </a:solidFill>
              </a:rPr>
              <a:t>44.279,25</a:t>
            </a:r>
            <a:r>
              <a:rPr lang="sr-Cyrl-RS" sz="1600" smtClean="0">
                <a:solidFill>
                  <a:srgbClr val="FFFFFF"/>
                </a:solidFill>
              </a:rPr>
              <a:t> динара</a:t>
            </a:r>
          </a:p>
          <a:p>
            <a:pPr algn="ctr"/>
            <a:r>
              <a:rPr lang="sr-Cyrl-RS" sz="1600" smtClean="0">
                <a:solidFill>
                  <a:srgbClr val="FFFFFF"/>
                </a:solidFill>
              </a:rPr>
              <a:t>(≈375евра)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39585" t="20272" r="4728" b="6024"/>
          <a:stretch/>
        </p:blipFill>
        <p:spPr bwMode="auto">
          <a:xfrm>
            <a:off x="796816" y="1763441"/>
            <a:ext cx="4697730" cy="3497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Left Arrow 5"/>
          <p:cNvSpPr/>
          <p:nvPr/>
        </p:nvSpPr>
        <p:spPr>
          <a:xfrm rot="1600512">
            <a:off x="2868619" y="4027242"/>
            <a:ext cx="554123" cy="3241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1B4C82"/>
      </a:dk1>
      <a:lt1>
        <a:srgbClr val="1B4C82"/>
      </a:lt1>
      <a:dk2>
        <a:srgbClr val="1B4C82"/>
      </a:dk2>
      <a:lt2>
        <a:srgbClr val="1B4C82"/>
      </a:lt2>
      <a:accent1>
        <a:srgbClr val="1B4C82"/>
      </a:accent1>
      <a:accent2>
        <a:srgbClr val="1B4C82"/>
      </a:accent2>
      <a:accent3>
        <a:srgbClr val="1B4C82"/>
      </a:accent3>
      <a:accent4>
        <a:srgbClr val="1B4C82"/>
      </a:accent4>
      <a:accent5>
        <a:srgbClr val="1B4C82"/>
      </a:accent5>
      <a:accent6>
        <a:srgbClr val="1B4C82"/>
      </a:accent6>
      <a:hlink>
        <a:srgbClr val="1B4C82"/>
      </a:hlink>
      <a:folHlink>
        <a:srgbClr val="1B4C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225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pedjajovanovic1942@gmail.com</dc:creator>
  <cp:lastModifiedBy>Maja Marinkovic</cp:lastModifiedBy>
  <cp:revision>34</cp:revision>
  <dcterms:created xsi:type="dcterms:W3CDTF">2023-03-05T18:32:46Z</dcterms:created>
  <dcterms:modified xsi:type="dcterms:W3CDTF">2023-03-24T14:48:16Z</dcterms:modified>
</cp:coreProperties>
</file>