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58" r:id="rId3"/>
    <p:sldId id="260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107" autoAdjust="0"/>
  </p:normalViewPr>
  <p:slideViewPr>
    <p:cSldViewPr>
      <p:cViewPr varScale="1">
        <p:scale>
          <a:sx n="66" d="100"/>
          <a:sy n="66" d="100"/>
        </p:scale>
        <p:origin x="18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1B02A8-BAE7-4AC6-9954-9B1DC90E10F5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212E3-7DD3-4840-A431-586275A59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29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562D5-AC79-4864-9DF0-C8A6903BD0C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550127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2F12B3-F52E-4948-985C-C5C7D6C62A7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sr-Cyrl-R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Циљ предмета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Стицање знања о кључним појмовима транспортне политике, познавање инструмената транспортне политике, упознавање са основним програмским и стратешким документима европске транспортне политике. 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Исход предмета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завршетку курса студенти ће бити оспособљени да разликују и систематизују стратегије, мере и инструменте транспортне политике; познају значајна европска стратешка и програмска документа транспортне политике; анализирају и рангирају инструменте транспортне политике према оцени учинка из постојећих база података.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Садржај предмета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Теоријска настава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Увод у предмет - основни појмови: транспортна политика, вођење политике, веза са другим политикама, стратешки контекст и регулаторни оквир; Европска транспортна политика, програмска документа, пројектовани циљеви и иницијативе; Национална транспортна политика; Транспортна политика за одрживу мобилност у градовима; Индикатори и алати за оцену и рангирање мера/инструмената транспортне политике; Реализација политике и оцена утицаја.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Практична настава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Cyrl-R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Студенти се подстичу на истраживачки рад у области анализе мера транспортне политике коришћењем теоријских знања и база података које садрже емпиријске евиденције о учинку транспортних стратегија.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/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396392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562D5-AC79-4864-9DF0-C8A6903BD0C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398068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8953" y="2971800"/>
            <a:ext cx="8991600" cy="1295400"/>
          </a:xfrm>
        </p:spPr>
        <p:txBody>
          <a:bodyPr/>
          <a:lstStyle/>
          <a:p>
            <a:r>
              <a:rPr lang="en-GB" altLang="en-US" sz="2400" dirty="0" err="1"/>
              <a:t>Naziv</a:t>
            </a:r>
            <a:r>
              <a:rPr lang="en-GB" altLang="en-US" sz="2400" dirty="0"/>
              <a:t> </a:t>
            </a:r>
            <a:r>
              <a:rPr lang="en-GB" altLang="en-US" sz="2400" dirty="0" err="1"/>
              <a:t>predmeta</a:t>
            </a:r>
            <a:r>
              <a:rPr lang="en-US" altLang="en-US" sz="2400" dirty="0"/>
              <a:t>: </a:t>
            </a:r>
            <a:br>
              <a:rPr lang="en-US" altLang="en-US" sz="2400" dirty="0"/>
            </a:br>
            <a:r>
              <a:rPr lang="sr-Latn-RS" altLang="en-US" sz="2400" b="1" dirty="0"/>
              <a:t>MODELIRANJE POLITIKE TRANSPORTA I KOMUNIKACIJA</a:t>
            </a:r>
            <a:endParaRPr lang="sr-Latn-CS" altLang="en-US" sz="24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37920" y="1703295"/>
            <a:ext cx="7091680" cy="609600"/>
          </a:xfrm>
        </p:spPr>
        <p:txBody>
          <a:bodyPr>
            <a:noAutofit/>
          </a:bodyPr>
          <a:lstStyle/>
          <a:p>
            <a:pPr eaLnBrk="1" hangingPunct="1"/>
            <a:r>
              <a:rPr lang="sr-Latn-RS" altLang="en-US" sz="1600" dirty="0">
                <a:solidFill>
                  <a:schemeClr val="tx1"/>
                </a:solidFill>
              </a:rPr>
              <a:t>DOKTORSKE AKADEMSKE STUDIJE</a:t>
            </a:r>
          </a:p>
          <a:p>
            <a:pPr eaLnBrk="1" hangingPunct="1"/>
            <a:endParaRPr lang="sr-Latn-CS" altLang="en-US" sz="16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533400" y="589002"/>
            <a:ext cx="9937104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   </a:t>
            </a:r>
            <a:r>
              <a:rPr lang="sr-Latn-RS" dirty="0">
                <a:solidFill>
                  <a:prstClr val="black"/>
                </a:solidFill>
              </a:rPr>
              <a:t>UNIVERZITET U BEOGRADU</a:t>
            </a:r>
          </a:p>
          <a:p>
            <a:pPr algn="ctr"/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sr-Latn-RS" dirty="0">
                <a:solidFill>
                  <a:prstClr val="black"/>
                </a:solidFill>
              </a:rPr>
              <a:t>SAOBRAĆAJNI FAKULTET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52400"/>
            <a:ext cx="1189294" cy="1189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73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12787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en-US" b="1"/>
              <a:t>O predmetu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8763000" cy="4572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None/>
              <a:defRPr/>
            </a:pPr>
            <a:endParaRPr lang="sr-Latn-CS" sz="2800" b="1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r>
              <a:rPr lang="sr-Latn-CS" sz="2800" b="1" dirty="0"/>
              <a:t>Status predmeta: izborni</a:t>
            </a:r>
          </a:p>
          <a:p>
            <a:pPr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r>
              <a:rPr lang="sr-Latn-CS" sz="2800" b="1" dirty="0"/>
              <a:t>Broj kredita/ ESPB bodova: 7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r>
              <a:rPr lang="sr-Latn-RS" sz="2800" b="1" dirty="0">
                <a:latin typeface="+mj-lt"/>
              </a:rPr>
              <a:t>Nastavnici: </a:t>
            </a:r>
          </a:p>
          <a:p>
            <a:pPr marL="363538" indent="0">
              <a:lnSpc>
                <a:spcPct val="90000"/>
              </a:lnSpc>
              <a:buClr>
                <a:srgbClr val="A50021"/>
              </a:buClr>
              <a:buNone/>
              <a:defRPr/>
            </a:pPr>
            <a:r>
              <a:rPr lang="sr-Latn-RS" sz="2800" b="1" dirty="0">
                <a:latin typeface="+mj-lt"/>
              </a:rPr>
              <a:t>Dr </a:t>
            </a:r>
            <a:r>
              <a:rPr lang="sr-Latn-CS" sz="2800" b="1" dirty="0">
                <a:latin typeface="+mj-lt"/>
              </a:rPr>
              <a:t>Nataša Bojković, redovni profesor, kab. 005 </a:t>
            </a:r>
            <a:r>
              <a:rPr lang="en-GB" sz="2800" dirty="0" smtClean="0">
                <a:latin typeface="+mj-lt"/>
              </a:rPr>
              <a:t>(</a:t>
            </a:r>
            <a:r>
              <a:rPr lang="sr-Latn-RS" sz="2800" dirty="0"/>
              <a:t>n.bojk</a:t>
            </a:r>
            <a:r>
              <a:rPr lang="en-GB" sz="2800" dirty="0" err="1"/>
              <a:t>ovic</a:t>
            </a:r>
            <a:r>
              <a:rPr lang="en-US" sz="2800" kern="0" dirty="0"/>
              <a:t>@sf.bg.ac.rs</a:t>
            </a:r>
            <a:r>
              <a:rPr lang="en-GB" sz="2800" dirty="0" smtClean="0">
                <a:latin typeface="+mj-lt"/>
              </a:rPr>
              <a:t>)</a:t>
            </a:r>
            <a:endParaRPr lang="sr-Latn-CS" sz="2800" dirty="0">
              <a:latin typeface="+mj-lt"/>
            </a:endParaRPr>
          </a:p>
          <a:p>
            <a:pPr marL="363538" indent="0" eaLnBrk="1" hangingPunct="1">
              <a:lnSpc>
                <a:spcPct val="90000"/>
              </a:lnSpc>
              <a:buClr>
                <a:srgbClr val="A50021"/>
              </a:buClr>
              <a:buNone/>
              <a:defRPr/>
            </a:pPr>
            <a:r>
              <a:rPr lang="sr-Latn-CS" sz="2800" b="1" dirty="0">
                <a:latin typeface="+mj-lt"/>
              </a:rPr>
              <a:t>Dr Marijana Petrović, redovni profesor, kab. </a:t>
            </a:r>
            <a:r>
              <a:rPr lang="sr-Latn-CS" sz="2800" b="1" dirty="0" smtClean="0">
                <a:latin typeface="+mj-lt"/>
              </a:rPr>
              <a:t>205</a:t>
            </a:r>
            <a:endParaRPr lang="en-GB" sz="2800" b="1" dirty="0" smtClean="0">
              <a:latin typeface="+mj-lt"/>
            </a:endParaRPr>
          </a:p>
          <a:p>
            <a:pPr marL="363538" indent="0">
              <a:lnSpc>
                <a:spcPct val="90000"/>
              </a:lnSpc>
              <a:buClr>
                <a:srgbClr val="A50021"/>
              </a:buClr>
              <a:buNone/>
              <a:defRPr/>
            </a:pPr>
            <a:r>
              <a:rPr lang="en-GB" sz="2800" dirty="0" smtClean="0">
                <a:latin typeface="+mj-lt"/>
              </a:rPr>
              <a:t>(</a:t>
            </a:r>
            <a:r>
              <a:rPr lang="en-GB" sz="2800" dirty="0" err="1" smtClean="0">
                <a:latin typeface="+mj-lt"/>
              </a:rPr>
              <a:t>marijanap</a:t>
            </a:r>
            <a:r>
              <a:rPr lang="en-US" sz="2800" kern="0" dirty="0" smtClean="0"/>
              <a:t>@sf.bg.ac.rs</a:t>
            </a:r>
            <a:r>
              <a:rPr lang="en-GB" sz="2800" dirty="0" smtClean="0">
                <a:latin typeface="+mj-lt"/>
              </a:rPr>
              <a:t>)</a:t>
            </a:r>
            <a:endParaRPr lang="sr-Latn-CS" sz="2800" dirty="0">
              <a:latin typeface="+mj-lt"/>
            </a:endParaRPr>
          </a:p>
          <a:p>
            <a:pPr marL="363538" indent="0">
              <a:lnSpc>
                <a:spcPct val="90000"/>
              </a:lnSpc>
              <a:buClr>
                <a:srgbClr val="A50021"/>
              </a:buClr>
              <a:buNone/>
              <a:defRPr/>
            </a:pPr>
            <a:endParaRPr lang="sr-Latn-CS" sz="2800" dirty="0"/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None/>
              <a:defRPr/>
            </a:pPr>
            <a:endParaRPr lang="sr-Latn-RS" sz="2800" dirty="0">
              <a:latin typeface="+mj-lt"/>
            </a:endParaRP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endParaRPr lang="sr-Latn-RS" sz="28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533400"/>
            <a:ext cx="7924800" cy="762000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sr-Latn-CS" sz="4000" b="1" dirty="0"/>
              <a:t>Ishodi predmeta i aktivnosti studenata</a:t>
            </a:r>
            <a:endParaRPr lang="en-US" sz="40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24000"/>
            <a:ext cx="8305800" cy="4419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50000"/>
              </a:lnSpc>
              <a:spcAft>
                <a:spcPts val="600"/>
              </a:spcAft>
              <a:buClr>
                <a:srgbClr val="A50021"/>
              </a:buClr>
              <a:buFont typeface="Wingdings" pitchFamily="2" charset="2"/>
              <a:buNone/>
              <a:defRPr/>
            </a:pPr>
            <a:r>
              <a:rPr lang="sr-Latn-CS" sz="2400" dirty="0">
                <a:latin typeface="+mj-lt"/>
              </a:rPr>
              <a:t>     Osposobljavanje za primenu različitih metoda i alata transportne politike kao što su benčmarking, mreže politike, mapiranje razvoja, metod scenarija, alati bazirani na crowdsourcing-u i dr. Osposobljavanje za razvoj indikatora politike transporta i komunikacija i analitičkih alata za njihovu operacionalizaciju.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Aft>
                <a:spcPts val="600"/>
              </a:spcAft>
              <a:buClr>
                <a:srgbClr val="A50021"/>
              </a:buClr>
              <a:buFont typeface="Wingdings" pitchFamily="2" charset="2"/>
              <a:buNone/>
              <a:defRPr/>
            </a:pPr>
            <a:endParaRPr lang="sr-Latn-CS" sz="2400" dirty="0">
              <a:latin typeface="+mj-lt"/>
            </a:endParaRPr>
          </a:p>
          <a:p>
            <a:pPr eaLnBrk="1" hangingPunct="1">
              <a:lnSpc>
                <a:spcPct val="150000"/>
              </a:lnSpc>
              <a:spcAft>
                <a:spcPts val="600"/>
              </a:spcAft>
              <a:buClr>
                <a:srgbClr val="A50021"/>
              </a:buClr>
              <a:buFont typeface="Wingdings" pitchFamily="2" charset="2"/>
              <a:buNone/>
              <a:defRPr/>
            </a:pPr>
            <a:r>
              <a:rPr lang="sr-Latn-RS" sz="2400" dirty="0"/>
              <a:t>    Tokom trajanja kursa, studenti rade samostalne istraživačke radove </a:t>
            </a:r>
            <a:r>
              <a:rPr lang="sr-Latn-RS" sz="2400" dirty="0" smtClean="0"/>
              <a:t>uz</a:t>
            </a:r>
            <a:r>
              <a:rPr lang="en-GB" sz="2400" dirty="0" smtClean="0"/>
              <a:t> </a:t>
            </a:r>
            <a:r>
              <a:rPr lang="sr-Latn-RS" sz="2400" dirty="0" smtClean="0"/>
              <a:t>mentorstvo </a:t>
            </a:r>
            <a:r>
              <a:rPr lang="sr-Latn-RS" sz="2400" dirty="0"/>
              <a:t>nastavnika</a:t>
            </a:r>
          </a:p>
          <a:p>
            <a:pPr eaLnBrk="1" hangingPunct="1">
              <a:lnSpc>
                <a:spcPct val="150000"/>
              </a:lnSpc>
              <a:spcAft>
                <a:spcPts val="600"/>
              </a:spcAft>
              <a:buClr>
                <a:srgbClr val="A50021"/>
              </a:buClr>
              <a:buFont typeface="Wingdings" pitchFamily="2" charset="2"/>
              <a:buNone/>
              <a:defRPr/>
            </a:pPr>
            <a:endParaRPr lang="sr-Latn-CS" sz="2400" dirty="0">
              <a:latin typeface="+mj-lt"/>
            </a:endParaRPr>
          </a:p>
          <a:p>
            <a:pPr eaLnBrk="1" hangingPunct="1">
              <a:lnSpc>
                <a:spcPct val="150000"/>
              </a:lnSpc>
              <a:spcAft>
                <a:spcPts val="600"/>
              </a:spcAft>
              <a:buClr>
                <a:srgbClr val="A50021"/>
              </a:buClr>
              <a:buFont typeface="Wingdings" pitchFamily="2" charset="2"/>
              <a:buNone/>
              <a:defRPr/>
            </a:pPr>
            <a:endParaRPr lang="sr-Latn-CS" sz="2400" b="1" dirty="0">
              <a:solidFill>
                <a:schemeClr val="accent1"/>
              </a:solidFill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sr-Latn-CS" sz="2400" b="1" dirty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b="1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12787"/>
          </a:xfrm>
        </p:spPr>
        <p:txBody>
          <a:bodyPr anchor="b">
            <a:normAutofit fontScale="90000"/>
          </a:bodyPr>
          <a:lstStyle/>
          <a:p>
            <a:pPr eaLnBrk="1" hangingPunct="1"/>
            <a:r>
              <a:rPr lang="sr-Latn-RS" b="1" dirty="0"/>
              <a:t>Literatura</a:t>
            </a:r>
            <a:endParaRPr lang="en-US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8305800" cy="457200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endParaRPr lang="en-GB" sz="2800" dirty="0"/>
          </a:p>
          <a:p>
            <a:pPr lvl="0" algn="just"/>
            <a:r>
              <a:rPr lang="sr-Cyrl-RS" sz="2800" dirty="0"/>
              <a:t>Bojković, N. Petrović, M. „Odabrani modeli za politiku transporta i komunikacija“, Saobraćajni fakultet, Beograd,  2015.</a:t>
            </a:r>
            <a:endParaRPr lang="en-GB" sz="28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r-Latn-RS" sz="2800" dirty="0"/>
              <a:t>Naučni časopisi: </a:t>
            </a:r>
            <a:r>
              <a:rPr lang="sr-Cyrl-RS" sz="2800" dirty="0"/>
              <a:t>Journal of </a:t>
            </a:r>
            <a:r>
              <a:rPr lang="en-GB" sz="2800" dirty="0" smtClean="0"/>
              <a:t>P</a:t>
            </a:r>
            <a:r>
              <a:rPr lang="sr-Cyrl-RS" sz="2800" dirty="0" smtClean="0"/>
              <a:t>olicy </a:t>
            </a:r>
            <a:r>
              <a:rPr lang="en-GB" sz="2800" dirty="0"/>
              <a:t>M</a:t>
            </a:r>
            <a:r>
              <a:rPr lang="sr-Cyrl-RS" sz="2800" smtClean="0"/>
              <a:t>odeling</a:t>
            </a:r>
            <a:r>
              <a:rPr lang="sr-Cyrl-RS" sz="2800" dirty="0"/>
              <a:t>; Transportation Research Part A: Policy and Practice; Telecommunications policy; Transport Policy, Government Information Quarterly, </a:t>
            </a:r>
            <a:r>
              <a:rPr lang="sr-Latn-RS" sz="2800" dirty="0"/>
              <a:t>i drugi.</a:t>
            </a:r>
            <a:endParaRPr lang="en-US" sz="2800" dirty="0"/>
          </a:p>
          <a:p>
            <a:pPr lvl="0" algn="just">
              <a:buNone/>
            </a:pPr>
            <a:endParaRPr lang="en-US" sz="2800" dirty="0"/>
          </a:p>
          <a:p>
            <a:pPr algn="just">
              <a:lnSpc>
                <a:spcPct val="150000"/>
              </a:lnSpc>
              <a:buClr>
                <a:srgbClr val="A50021"/>
              </a:buClr>
              <a:buNone/>
              <a:defRPr/>
            </a:pPr>
            <a:endParaRPr lang="sr-Latn-RS" sz="2800" dirty="0">
              <a:latin typeface="+mj-lt"/>
            </a:endParaRPr>
          </a:p>
          <a:p>
            <a:pPr algn="just"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  <a:defRPr/>
            </a:pPr>
            <a:endParaRPr lang="sr-Latn-RS" sz="28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207</Words>
  <Application>Microsoft Office PowerPoint</Application>
  <PresentationFormat>On-screen Show (4:3)</PresentationFormat>
  <Paragraphs>36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Office Theme</vt:lpstr>
      <vt:lpstr>Naziv predmeta:  MODELIRANJE POLITIKE TRANSPORTA I KOMUNIKACIJA</vt:lpstr>
      <vt:lpstr>O predmetu </vt:lpstr>
      <vt:lpstr>Ishodi predmeta i aktivnosti studenata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Integrisane marketing komunikacije I odnosi sa javnošću u transportu</dc:title>
  <dc:creator>Natasa Bojkovic</dc:creator>
  <cp:lastModifiedBy>Microsoft account</cp:lastModifiedBy>
  <cp:revision>22</cp:revision>
  <dcterms:created xsi:type="dcterms:W3CDTF">2006-08-16T00:00:00Z</dcterms:created>
  <dcterms:modified xsi:type="dcterms:W3CDTF">2022-01-20T13:18:29Z</dcterms:modified>
</cp:coreProperties>
</file>