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58" r:id="rId3"/>
    <p:sldId id="260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4107" autoAdjust="0"/>
  </p:normalViewPr>
  <p:slideViewPr>
    <p:cSldViewPr>
      <p:cViewPr varScale="1">
        <p:scale>
          <a:sx n="66" d="100"/>
          <a:sy n="66" d="100"/>
        </p:scale>
        <p:origin x="18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B02A8-BAE7-4AC6-9954-9B1DC90E10F5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212E3-7DD3-4840-A431-586275A59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29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562D5-AC79-4864-9DF0-C8A6903BD0C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550127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2F12B3-F52E-4948-985C-C5C7D6C62A7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sr-Cyrl-R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Циљ предмета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Стицање знања о кључним појмовима транспортне политике, познавање инструмената транспортне политике, упознавање са основним програмским и стратешким документима европске транспортне политике. 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Исход предмета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завршетку курса студенти ће бити оспособљени да разликују и систематизују стратегије, мере и инструменте транспортне политике; познају значајна европска стратешка и програмска документа транспортне политике; анализирају и рангирају инструменте транспортне политике према оцени учинка из постојећих база података.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Садржај предмета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Теоријска настава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Увод у предмет - основни појмови: транспортна политика, вођење политике, веза са другим политикама, стратешки контекст и регулаторни оквир; Европска транспортна политика, програмска документа, пројектовани циљеви и иницијативе; Национална транспортна политика; Транспортна политика за одрживу мобилност у градовима; Индикатори и алати за оцену и рангирање мера/инструмената транспортне политике; Реализација политике и оцена утицаја.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Практична настава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Студенти се подстичу на истраживачки рад у области анализе мера транспортне политике коришћењем теоријских знања и база података које садрже емпиријске евиденције о учинку транспортних стратегија.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/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396392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562D5-AC79-4864-9DF0-C8A6903BD0C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398068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8953" y="2971800"/>
            <a:ext cx="8991600" cy="1295400"/>
          </a:xfrm>
        </p:spPr>
        <p:txBody>
          <a:bodyPr/>
          <a:lstStyle/>
          <a:p>
            <a:r>
              <a:rPr lang="en-GB" altLang="en-US" sz="2400" dirty="0" err="1"/>
              <a:t>Naziv</a:t>
            </a:r>
            <a:r>
              <a:rPr lang="en-GB" altLang="en-US" sz="2400" dirty="0"/>
              <a:t> </a:t>
            </a:r>
            <a:r>
              <a:rPr lang="en-GB" altLang="en-US" sz="2400" dirty="0" err="1"/>
              <a:t>predmeta</a:t>
            </a:r>
            <a:r>
              <a:rPr lang="en-US" altLang="en-US" sz="2400" dirty="0"/>
              <a:t>: </a:t>
            </a:r>
            <a:br>
              <a:rPr lang="en-US" altLang="en-US" sz="2400" dirty="0"/>
            </a:br>
            <a:r>
              <a:rPr lang="sr-Latn-RS" altLang="en-US" sz="2400" b="1" dirty="0"/>
              <a:t>TRANSPORTNA POLITIKA U OKVIRU STRATEGIJE ODRŽIVOG RAZVOJA</a:t>
            </a:r>
            <a:endParaRPr lang="sr-Latn-CS" altLang="en-US" sz="24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37920" y="1703295"/>
            <a:ext cx="7091680" cy="609600"/>
          </a:xfrm>
        </p:spPr>
        <p:txBody>
          <a:bodyPr>
            <a:noAutofit/>
          </a:bodyPr>
          <a:lstStyle/>
          <a:p>
            <a:pPr eaLnBrk="1" hangingPunct="1"/>
            <a:r>
              <a:rPr lang="sr-Latn-RS" altLang="en-US" sz="1600" dirty="0">
                <a:solidFill>
                  <a:schemeClr val="tx1"/>
                </a:solidFill>
              </a:rPr>
              <a:t>DOKTORSKE AKADEMSKE STUDIJE</a:t>
            </a:r>
          </a:p>
          <a:p>
            <a:pPr eaLnBrk="1" hangingPunct="1"/>
            <a:endParaRPr lang="sr-Latn-CS" alt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533400" y="589002"/>
            <a:ext cx="9937104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   </a:t>
            </a:r>
            <a:r>
              <a:rPr lang="sr-Latn-RS" dirty="0">
                <a:solidFill>
                  <a:prstClr val="black"/>
                </a:solidFill>
              </a:rPr>
              <a:t>UNIVERZITET U BEOGRADU</a:t>
            </a:r>
          </a:p>
          <a:p>
            <a:pPr algn="ctr"/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prstClr val="black"/>
                </a:solidFill>
              </a:rPr>
              <a:t>SAOBRAĆAJNI FAKULTET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52400"/>
            <a:ext cx="1189294" cy="1189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73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12787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en-US" b="1"/>
              <a:t>O predmetu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47800"/>
            <a:ext cx="8763000" cy="4572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>
                <a:srgbClr val="A50021"/>
              </a:buClr>
              <a:buNone/>
              <a:defRPr/>
            </a:pPr>
            <a:endParaRPr lang="sr-Latn-CS" sz="2800" b="1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r>
              <a:rPr lang="sr-Latn-CS" sz="2800" b="1" dirty="0"/>
              <a:t>Status predmeta: izborni</a:t>
            </a:r>
          </a:p>
          <a:p>
            <a:pPr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r>
              <a:rPr lang="sr-Latn-CS" sz="2800" b="1" dirty="0"/>
              <a:t>Broj kredita/ ESPB bodova: 7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r>
              <a:rPr lang="sr-Latn-RS" sz="2800" b="1" dirty="0">
                <a:latin typeface="+mj-lt"/>
              </a:rPr>
              <a:t>Nastavnici: </a:t>
            </a:r>
          </a:p>
          <a:p>
            <a:pPr marL="363538" indent="0">
              <a:lnSpc>
                <a:spcPct val="90000"/>
              </a:lnSpc>
              <a:buClr>
                <a:srgbClr val="A50021"/>
              </a:buClr>
              <a:buNone/>
              <a:defRPr/>
            </a:pPr>
            <a:r>
              <a:rPr lang="sr-Latn-RS" sz="2800" b="1" dirty="0">
                <a:latin typeface="+mj-lt"/>
              </a:rPr>
              <a:t>Dr </a:t>
            </a:r>
            <a:r>
              <a:rPr lang="sr-Latn-CS" sz="2800" b="1" dirty="0">
                <a:latin typeface="+mj-lt"/>
              </a:rPr>
              <a:t>Nataša Bojković, redovni profesor, kab. </a:t>
            </a:r>
            <a:r>
              <a:rPr lang="sr-Latn-CS" sz="2800" b="1" dirty="0" smtClean="0">
                <a:latin typeface="+mj-lt"/>
              </a:rPr>
              <a:t>005</a:t>
            </a:r>
            <a:endParaRPr lang="en-GB" sz="2800" b="1" dirty="0" smtClean="0">
              <a:latin typeface="+mj-lt"/>
            </a:endParaRPr>
          </a:p>
          <a:p>
            <a:pPr marL="363538" indent="0">
              <a:lnSpc>
                <a:spcPct val="90000"/>
              </a:lnSpc>
              <a:buClr>
                <a:srgbClr val="A50021"/>
              </a:buClr>
              <a:buNone/>
              <a:defRPr/>
            </a:pPr>
            <a:r>
              <a:rPr lang="en-GB" sz="2800" dirty="0"/>
              <a:t>(</a:t>
            </a:r>
            <a:r>
              <a:rPr lang="sr-Latn-RS" sz="2800" dirty="0"/>
              <a:t>n.bojk</a:t>
            </a:r>
            <a:r>
              <a:rPr lang="en-GB" sz="2800" dirty="0" err="1"/>
              <a:t>ovic</a:t>
            </a:r>
            <a:r>
              <a:rPr lang="en-US" sz="2800" kern="0" dirty="0"/>
              <a:t>@sf.bg.ac.rs</a:t>
            </a:r>
            <a:r>
              <a:rPr lang="en-GB" sz="2800" dirty="0" smtClean="0"/>
              <a:t>)</a:t>
            </a:r>
            <a:endParaRPr lang="sr-Latn-CS" sz="2800" b="1" dirty="0">
              <a:latin typeface="+mj-lt"/>
            </a:endParaRPr>
          </a:p>
          <a:p>
            <a:pPr marL="363538" indent="0" eaLnBrk="1" hangingPunct="1">
              <a:lnSpc>
                <a:spcPct val="90000"/>
              </a:lnSpc>
              <a:buClr>
                <a:srgbClr val="A50021"/>
              </a:buClr>
              <a:buNone/>
              <a:defRPr/>
            </a:pPr>
            <a:r>
              <a:rPr lang="sr-Latn-CS" sz="2800" b="1" dirty="0">
                <a:latin typeface="+mj-lt"/>
              </a:rPr>
              <a:t>Dr Tanja Živojinović, docent, kab. </a:t>
            </a:r>
            <a:r>
              <a:rPr lang="sr-Latn-CS" sz="2800" b="1" dirty="0" smtClean="0">
                <a:latin typeface="+mj-lt"/>
              </a:rPr>
              <a:t>205</a:t>
            </a:r>
            <a:endParaRPr lang="en-GB" sz="2800" b="1" dirty="0" smtClean="0">
              <a:latin typeface="+mj-lt"/>
            </a:endParaRPr>
          </a:p>
          <a:p>
            <a:pPr marL="363538" indent="0">
              <a:lnSpc>
                <a:spcPct val="90000"/>
              </a:lnSpc>
              <a:buClr>
                <a:srgbClr val="A50021"/>
              </a:buClr>
              <a:buNone/>
              <a:defRPr/>
            </a:pPr>
            <a:r>
              <a:rPr lang="en-GB" sz="2800" dirty="0" smtClean="0"/>
              <a:t>(</a:t>
            </a:r>
            <a:r>
              <a:rPr lang="en-GB" sz="2800" smtClean="0"/>
              <a:t>t.zivojinovic</a:t>
            </a:r>
            <a:r>
              <a:rPr lang="en-US" sz="2800" kern="0" smtClean="0"/>
              <a:t>@sf.bg.ac.rs</a:t>
            </a:r>
            <a:r>
              <a:rPr lang="en-GB" sz="2800" dirty="0" smtClean="0"/>
              <a:t>)</a:t>
            </a:r>
            <a:endParaRPr lang="sr-Latn-CS" sz="2800" dirty="0"/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None/>
              <a:defRPr/>
            </a:pPr>
            <a:endParaRPr lang="sr-Latn-RS" sz="2800" dirty="0">
              <a:latin typeface="+mj-lt"/>
            </a:endParaRP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endParaRPr lang="sr-Latn-RS" sz="28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533400"/>
            <a:ext cx="7924800" cy="76200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sr-Latn-CS" sz="4000" b="1" dirty="0"/>
              <a:t>Neke od tema i aktivnosti studenata</a:t>
            </a:r>
            <a:endParaRPr lang="en-US" sz="4000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524000"/>
            <a:ext cx="8305800" cy="4419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  <a:buClr>
                <a:srgbClr val="A50021"/>
              </a:buClr>
              <a:buNone/>
              <a:defRPr/>
            </a:pPr>
            <a:r>
              <a:rPr lang="sr-Latn-CS" sz="2400" dirty="0">
                <a:latin typeface="+mj-lt"/>
              </a:rPr>
              <a:t>     </a:t>
            </a:r>
            <a:r>
              <a:rPr lang="sr-Latn-RS" sz="1800" dirty="0">
                <a:solidFill>
                  <a:srgbClr val="000000"/>
                </a:solidFill>
                <a:latin typeface="+mj-lt"/>
              </a:rPr>
              <a:t>Strategije održivog razvoja: principi i izazovi u saobraćaju i transportu, metode kreiranja kompozitnih indikatora održivog transporta, nova rešenja održive mobilnosti u gradovima zasnovana na pametnim tehnologijama, simulacioni modeli predviđanja transportne tražnje u oblasti deljenja mobilnosti, </a:t>
            </a:r>
            <a:r>
              <a:rPr lang="en-GB" sz="1800" smtClean="0">
                <a:solidFill>
                  <a:srgbClr val="000000"/>
                </a:solidFill>
                <a:latin typeface="+mj-lt"/>
              </a:rPr>
              <a:t>k</a:t>
            </a:r>
            <a:r>
              <a:rPr lang="sr-Latn-RS" sz="1800" smtClean="0">
                <a:solidFill>
                  <a:srgbClr val="000000"/>
                </a:solidFill>
                <a:latin typeface="+mj-lt"/>
              </a:rPr>
              <a:t>oncept </a:t>
            </a:r>
            <a:r>
              <a:rPr lang="sr-Latn-RS" sz="1800" dirty="0">
                <a:solidFill>
                  <a:srgbClr val="000000"/>
                </a:solidFill>
                <a:latin typeface="+mj-lt"/>
              </a:rPr>
              <a:t>korisnički orijentisane transportne usluge u funkciji održivog razvoja transporta i dr. </a:t>
            </a:r>
            <a:endParaRPr lang="sr-Latn-CS" sz="2400" dirty="0">
              <a:latin typeface="+mj-lt"/>
            </a:endParaRPr>
          </a:p>
          <a:p>
            <a:pPr eaLnBrk="1" hangingPunct="1">
              <a:lnSpc>
                <a:spcPct val="150000"/>
              </a:lnSpc>
              <a:spcAft>
                <a:spcPts val="600"/>
              </a:spcAft>
              <a:buClr>
                <a:srgbClr val="A50021"/>
              </a:buClr>
              <a:buFont typeface="Wingdings" pitchFamily="2" charset="2"/>
              <a:buNone/>
              <a:defRPr/>
            </a:pPr>
            <a:r>
              <a:rPr lang="sr-Latn-RS" sz="2400" dirty="0"/>
              <a:t>     </a:t>
            </a:r>
            <a:r>
              <a:rPr lang="sr-Latn-RS" sz="1800" dirty="0"/>
              <a:t>Tokom trajanja kursa, studenti rade samostalne istraživačke radove uz mentorstvo nastavnika</a:t>
            </a:r>
            <a:endParaRPr lang="sr-Latn-CS" sz="1800" b="1" dirty="0">
              <a:solidFill>
                <a:schemeClr val="accent1"/>
              </a:solidFill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b="1" dirty="0"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b="1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12787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sr-Latn-RS" b="1" dirty="0"/>
              <a:t>Literatura</a:t>
            </a:r>
            <a:endParaRPr lang="en-US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47800"/>
            <a:ext cx="8305800" cy="457200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sr-Latn-C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Бојковић, Н. Петровић, М. „Одабрани модели за политику транспорта и комуникација“, Саобраћајни факултет, Београд,  2015.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sr-Latn-C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Enoch M. „Sustainable Transport, Mobility Management and Travel Plans“, CRC Press, Florida, 1st Edition, 2016.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sr-Latn-C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Disrupting Mobility: Impacts of Sharing Economy and Innovative Transportation in Cities. Lecture Notes in Mobility, G. Meyer, S. Shaheen (Eds.), Springer, 2017.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sr-Latn-C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Megacity Mobility Culture: How Cities Move on in a Diverse World by Institute for Mobility Research (Ed.), Lecture Notes in Mobility, G. Meyer (Ed) Springer, 2013.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800" dirty="0"/>
          </a:p>
          <a:p>
            <a:pPr algn="just">
              <a:lnSpc>
                <a:spcPct val="150000"/>
              </a:lnSpc>
              <a:buClr>
                <a:srgbClr val="A50021"/>
              </a:buClr>
              <a:buNone/>
              <a:defRPr/>
            </a:pPr>
            <a:endParaRPr lang="sr-Latn-RS" sz="2800" dirty="0">
              <a:latin typeface="+mj-lt"/>
            </a:endParaRPr>
          </a:p>
          <a:p>
            <a:pPr algn="just"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endParaRPr lang="sr-Latn-RS" sz="2800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254</Words>
  <Application>Microsoft Office PowerPoint</Application>
  <PresentationFormat>On-screen Show (4:3)</PresentationFormat>
  <Paragraphs>34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Office Theme</vt:lpstr>
      <vt:lpstr>Naziv predmeta:  TRANSPORTNA POLITIKA U OKVIRU STRATEGIJE ODRŽIVOG RAZVOJA</vt:lpstr>
      <vt:lpstr>O predmetu </vt:lpstr>
      <vt:lpstr>Neke od tema i aktivnosti studenata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Integrisane marketing komunikacije I odnosi sa javnošću u transportu</dc:title>
  <dc:creator>Natasa Bojkovic</dc:creator>
  <cp:lastModifiedBy>Microsoft account</cp:lastModifiedBy>
  <cp:revision>20</cp:revision>
  <dcterms:created xsi:type="dcterms:W3CDTF">2006-08-16T00:00:00Z</dcterms:created>
  <dcterms:modified xsi:type="dcterms:W3CDTF">2022-01-20T13:19:06Z</dcterms:modified>
</cp:coreProperties>
</file>