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0" r:id="rId4"/>
    <p:sldId id="258" r:id="rId5"/>
    <p:sldId id="265" r:id="rId6"/>
    <p:sldId id="266" r:id="rId7"/>
    <p:sldId id="268" r:id="rId8"/>
    <p:sldId id="267" r:id="rId9"/>
    <p:sldId id="275" r:id="rId10"/>
    <p:sldId id="278" r:id="rId11"/>
    <p:sldId id="277" r:id="rId12"/>
    <p:sldId id="276" r:id="rId13"/>
    <p:sldId id="269" r:id="rId14"/>
    <p:sldId id="271" r:id="rId15"/>
    <p:sldId id="279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97D644C-9C41-49B3-90ED-D064714B991E}" type="datetimeFigureOut">
              <a:rPr lang="en-US"/>
              <a:pPr/>
              <a:t>10/5/2023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8FFBF3-019E-460A-9C6B-9DECE5949B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7793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9FC30A3-79FE-470A-8639-4FC60AC9F081}" type="slidenum">
              <a:rPr lang="en-US" altLang="en-US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1159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 userDrawn="1"/>
        </p:nvGrpSpPr>
        <p:grpSpPr bwMode="auto">
          <a:xfrm>
            <a:off x="228600" y="152400"/>
            <a:ext cx="8610600" cy="1066800"/>
            <a:chOff x="1197" y="340"/>
            <a:chExt cx="9465" cy="1275"/>
          </a:xfrm>
        </p:grpSpPr>
        <p:pic>
          <p:nvPicPr>
            <p:cNvPr id="5" name="Picture 5" descr="Krug PLAVI"/>
            <p:cNvPicPr>
              <a:picLocks noChangeAspect="1" noChangeArrowheads="1"/>
            </p:cNvPicPr>
            <p:nvPr/>
          </p:nvPicPr>
          <p:blipFill>
            <a:blip r:embed="rId2" cstate="print">
              <a:lum bright="24000" contrast="-12000"/>
            </a:blip>
            <a:srcRect/>
            <a:stretch>
              <a:fillRect/>
            </a:stretch>
          </p:blipFill>
          <p:spPr bwMode="auto">
            <a:xfrm>
              <a:off x="1197" y="478"/>
              <a:ext cx="1025" cy="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1249" y="340"/>
              <a:ext cx="1305" cy="1275"/>
            </a:xfrm>
            <a:prstGeom prst="ellipse">
              <a:avLst/>
            </a:prstGeom>
            <a:noFill/>
            <a:ln w="3175">
              <a:solidFill>
                <a:srgbClr val="7890F4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eaLnBrk="1" hangingPunct="1"/>
              <a:endParaRPr lang="sr-Latn-CS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157" y="949"/>
              <a:ext cx="8505" cy="70"/>
            </a:xfrm>
            <a:prstGeom prst="rect">
              <a:avLst/>
            </a:prstGeom>
            <a:gradFill rotWithShape="1">
              <a:gsLst>
                <a:gs pos="0">
                  <a:srgbClr val="378BFB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eaLnBrk="1" hangingPunct="1"/>
              <a:endParaRPr lang="sr-Latn-CS"/>
            </a:p>
          </p:txBody>
        </p:sp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2270" y="1177"/>
              <a:ext cx="435" cy="412"/>
            </a:xfrm>
            <a:prstGeom prst="ellipse">
              <a:avLst/>
            </a:prstGeom>
            <a:noFill/>
            <a:ln w="3175">
              <a:solidFill>
                <a:srgbClr val="7890F4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eaLnBrk="1" hangingPunct="1"/>
              <a:endParaRPr lang="sr-Latn-C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3486" y="579"/>
              <a:ext cx="7130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1" hangingPunct="1"/>
              <a:r>
                <a:rPr lang="en-US" sz="1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УНИВЕРЗИТЕТ У БЕОГРАДУ - САОБРАЋАЈНИ ФАКУЛТЕТ</a:t>
              </a:r>
              <a:endParaRPr lang="en-US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7312" y="886"/>
              <a:ext cx="3305" cy="54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/>
            <a:lstStyle/>
            <a:p>
              <a:pPr algn="r" eaLnBrk="1" hangingPunct="1"/>
              <a:endParaRPr lang="en-US" sz="1000" b="1"/>
            </a:p>
            <a:p>
              <a:pPr eaLnBrk="1" hangingPunct="1"/>
              <a:r>
                <a:rPr lang="sr-Cyrl-CS" sz="1600" b="1"/>
                <a:t>Мастер академске студије</a:t>
              </a:r>
              <a:endParaRPr lang="en-US" sz="1600" b="1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sr-Latn-C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143000"/>
          </a:xfrm>
        </p:spPr>
        <p:txBody>
          <a:bodyPr/>
          <a:lstStyle>
            <a:lvl1pPr marL="0" indent="0" algn="l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r-Latn-C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sr-Cyrl-CS"/>
              <a:t>Модул:</a:t>
            </a: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 userDrawn="1"/>
        </p:nvGrpSpPr>
        <p:grpSpPr bwMode="auto">
          <a:xfrm>
            <a:off x="304800" y="0"/>
            <a:ext cx="8839200" cy="1066800"/>
            <a:chOff x="1197" y="340"/>
            <a:chExt cx="9465" cy="1275"/>
          </a:xfrm>
        </p:grpSpPr>
        <p:pic>
          <p:nvPicPr>
            <p:cNvPr id="5" name="Picture 5" descr="Krug PLAVI"/>
            <p:cNvPicPr>
              <a:picLocks noChangeAspect="1" noChangeArrowheads="1"/>
            </p:cNvPicPr>
            <p:nvPr/>
          </p:nvPicPr>
          <p:blipFill>
            <a:blip r:embed="rId2" cstate="print">
              <a:lum bright="24000" contrast="-12000"/>
            </a:blip>
            <a:srcRect/>
            <a:stretch>
              <a:fillRect/>
            </a:stretch>
          </p:blipFill>
          <p:spPr bwMode="auto">
            <a:xfrm>
              <a:off x="1197" y="478"/>
              <a:ext cx="1172" cy="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1250" y="340"/>
              <a:ext cx="1304" cy="1275"/>
            </a:xfrm>
            <a:prstGeom prst="ellipse">
              <a:avLst/>
            </a:prstGeom>
            <a:noFill/>
            <a:ln w="3175">
              <a:solidFill>
                <a:srgbClr val="7890F4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eaLnBrk="1" hangingPunct="1"/>
              <a:endParaRPr lang="sr-Latn-CS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157" y="949"/>
              <a:ext cx="8505" cy="70"/>
            </a:xfrm>
            <a:prstGeom prst="rect">
              <a:avLst/>
            </a:prstGeom>
            <a:gradFill rotWithShape="1">
              <a:gsLst>
                <a:gs pos="0">
                  <a:srgbClr val="378BFB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eaLnBrk="1" hangingPunct="1"/>
              <a:endParaRPr lang="sr-Latn-CS"/>
            </a:p>
          </p:txBody>
        </p:sp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2271" y="1177"/>
              <a:ext cx="433" cy="412"/>
            </a:xfrm>
            <a:prstGeom prst="ellipse">
              <a:avLst/>
            </a:prstGeom>
            <a:noFill/>
            <a:ln w="3175">
              <a:solidFill>
                <a:srgbClr val="7890F4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eaLnBrk="1" hangingPunct="1"/>
              <a:endParaRPr lang="sr-Latn-C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3487" y="581"/>
              <a:ext cx="7131" cy="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1" hangingPunct="1"/>
              <a:r>
                <a:rPr lang="en-US" sz="1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УНИВЕРЗИТЕТ У БЕОГРАДУ - САОБРАЋАЈНИ ФАКУЛТЕТ</a:t>
              </a:r>
              <a:endParaRPr lang="en-US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3487" y="898"/>
              <a:ext cx="7131" cy="55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/>
            <a:lstStyle/>
            <a:p>
              <a:pPr algn="r" eaLnBrk="1" hangingPunct="1"/>
              <a:endParaRPr lang="en-US" sz="1000"/>
            </a:p>
            <a:p>
              <a:pPr algn="r" eaLnBrk="1" hangingPunct="1"/>
              <a:r>
                <a:rPr lang="sr-Cyrl-CS" sz="1200" b="1"/>
                <a:t>МАСТЕР АКАДЕМСКЕ СТУДИЈЕ</a:t>
              </a:r>
              <a:endParaRPr lang="en-US" sz="1200" b="1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09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r-Latn-C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7B6D68-1270-4202-AA6A-5218EAB991D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57B6CA4-CA81-4265-886F-89A097473E4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.jankovic@sf.bg.ac.rs" TargetMode="External"/><Relationship Id="rId2" Type="http://schemas.openxmlformats.org/officeDocument/2006/relationships/hyperlink" Target="mailto:snezanam@sf.bg.ac.rs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ana.uzelac@sf.bg.ac.rs" TargetMode="External"/><Relationship Id="rId4" Type="http://schemas.openxmlformats.org/officeDocument/2006/relationships/hyperlink" Target="mailto:s.&#1112;&#1072;&#1085;&#1082;&#1086;&#1074;&#1080;&#1094;@sf.bg.ac.rs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tiobe.com/tiobe-index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db-engines.com/en/rankin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ser.edu.rs/uploads/2018/09/54.pdf" TargetMode="External"/><Relationship Id="rId2" Type="http://schemas.openxmlformats.org/officeDocument/2006/relationships/hyperlink" Target="https://support.office.com/sr-latn-rs/article/Osnove-baza-podataka-a849ac16-07c7-4a31-9948-3c8c94a7c20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omputer-pdf.com/database/887-tutorial-learning-microsoft-sql-server.html" TargetMode="External"/><Relationship Id="rId4" Type="http://schemas.openxmlformats.org/officeDocument/2006/relationships/hyperlink" Target="http://postel.sf.bg.ac.rs/simpozijumi/POSTEL2018/RADOVI%20PDF/Telekomunikacioni%20saobracaj,%20mreze%20i%20servisi/11.JankovicMladenovicUzelacZdravkovic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Provera%20znanja%20BPTK%202022-23.do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990600"/>
            <a:ext cx="5867400" cy="457200"/>
          </a:xfrm>
        </p:spPr>
        <p:txBody>
          <a:bodyPr/>
          <a:lstStyle/>
          <a:p>
            <a:pPr algn="ctr" eaLnBrk="1" hangingPunct="1"/>
            <a:r>
              <a:rPr lang="sr-Cyrl-CS" altLang="en-US" sz="1600" dirty="0" smtClean="0"/>
              <a:t>Модул:</a:t>
            </a:r>
            <a:r>
              <a:rPr lang="en-US" altLang="en-US" sz="1600" dirty="0" smtClean="0"/>
              <a:t> </a:t>
            </a:r>
            <a:r>
              <a:rPr lang="sr-Cyrl-CS" altLang="en-US" sz="1600" dirty="0" smtClean="0"/>
              <a:t>Операциона истраживања у саобраћају</a:t>
            </a:r>
            <a:r>
              <a:rPr lang="sr-Latn-RS" altLang="en-US" sz="1600" dirty="0"/>
              <a:t> </a:t>
            </a:r>
            <a:r>
              <a:rPr lang="sr-Latn-RS" altLang="en-US" sz="1600" dirty="0" smtClean="0"/>
              <a:t>(MO</a:t>
            </a:r>
            <a:r>
              <a:rPr lang="sr-Cyrl-RS" altLang="en-US" sz="1600" dirty="0" smtClean="0"/>
              <a:t>И)</a:t>
            </a:r>
            <a:endParaRPr lang="en-US" altLang="en-US" sz="1600" dirty="0" smtClean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04800" y="4648200"/>
            <a:ext cx="8534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sr-Cyrl-RS" sz="1600" dirty="0" smtClean="0">
                <a:solidFill>
                  <a:schemeClr val="tx2"/>
                </a:solidFill>
              </a:rPr>
              <a:t>Предавања</a:t>
            </a:r>
            <a:r>
              <a:rPr lang="sr-Cyrl-CS" sz="1600" dirty="0" smtClean="0">
                <a:solidFill>
                  <a:schemeClr val="tx2"/>
                </a:solidFill>
              </a:rPr>
              <a:t>:</a:t>
            </a:r>
            <a:r>
              <a:rPr lang="en-US" sz="1600" dirty="0" smtClean="0">
                <a:solidFill>
                  <a:schemeClr val="tx2"/>
                </a:solidFill>
              </a:rPr>
              <a:t> </a:t>
            </a:r>
            <a:r>
              <a:rPr lang="sr-Cyrl-RS" sz="1600" dirty="0" smtClean="0">
                <a:solidFill>
                  <a:schemeClr val="tx2"/>
                </a:solidFill>
              </a:rPr>
              <a:t>	   д</a:t>
            </a:r>
            <a:r>
              <a:rPr lang="en-US" sz="1600" dirty="0" smtClean="0">
                <a:solidFill>
                  <a:schemeClr val="tx2"/>
                </a:solidFill>
              </a:rPr>
              <a:t>р </a:t>
            </a:r>
            <a:r>
              <a:rPr lang="sr-Cyrl-CS" sz="1600" dirty="0">
                <a:solidFill>
                  <a:schemeClr val="tx2"/>
                </a:solidFill>
              </a:rPr>
              <a:t>Снежана Младеновић</a:t>
            </a:r>
            <a:r>
              <a:rPr lang="en-US" sz="1600" dirty="0">
                <a:solidFill>
                  <a:schemeClr val="tx2"/>
                </a:solidFill>
              </a:rPr>
              <a:t>,</a:t>
            </a:r>
            <a:r>
              <a:rPr lang="sr-Cyrl-CS" sz="1600" dirty="0">
                <a:solidFill>
                  <a:schemeClr val="tx2"/>
                </a:solidFill>
              </a:rPr>
              <a:t> </a:t>
            </a:r>
            <a:r>
              <a:rPr lang="sr-Cyrl-RS" sz="1600" dirty="0" smtClean="0">
                <a:solidFill>
                  <a:schemeClr val="tx2"/>
                </a:solidFill>
              </a:rPr>
              <a:t>ред</a:t>
            </a:r>
            <a:r>
              <a:rPr lang="sr-Cyrl-CS" sz="1600" dirty="0" smtClean="0">
                <a:solidFill>
                  <a:schemeClr val="tx2"/>
                </a:solidFill>
              </a:rPr>
              <a:t>. </a:t>
            </a:r>
            <a:r>
              <a:rPr lang="sr-Cyrl-CS" sz="1600" dirty="0">
                <a:solidFill>
                  <a:schemeClr val="tx2"/>
                </a:solidFill>
              </a:rPr>
              <a:t>професор (</a:t>
            </a:r>
            <a:r>
              <a:rPr lang="en-US" sz="1600" i="1" dirty="0">
                <a:hlinkClick r:id="rId2"/>
              </a:rPr>
              <a:t>snezanam@sf.bg.ac.rs</a:t>
            </a:r>
            <a:r>
              <a:rPr lang="en-US" sz="1600" i="1" dirty="0" smtClean="0">
                <a:solidFill>
                  <a:schemeClr val="tx2"/>
                </a:solidFill>
              </a:rPr>
              <a:t>)</a:t>
            </a:r>
            <a:endParaRPr lang="sr-Cyrl-RS" sz="1600" i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sr-Cyrl-RS" sz="1600" i="1" dirty="0">
                <a:solidFill>
                  <a:schemeClr val="tx2"/>
                </a:solidFill>
              </a:rPr>
              <a:t>	</a:t>
            </a:r>
            <a:r>
              <a:rPr lang="sr-Cyrl-RS" sz="1600" i="1" dirty="0" smtClean="0">
                <a:solidFill>
                  <a:schemeClr val="tx2"/>
                </a:solidFill>
              </a:rPr>
              <a:t>	   </a:t>
            </a:r>
            <a:r>
              <a:rPr lang="sr-Cyrl-RS" sz="1600" dirty="0" smtClean="0">
                <a:solidFill>
                  <a:schemeClr val="tx2"/>
                </a:solidFill>
              </a:rPr>
              <a:t>др Слађана Јанковић, ред. професор </a:t>
            </a:r>
            <a:r>
              <a:rPr lang="sr-Cyrl-CS" sz="1600" dirty="0">
                <a:solidFill>
                  <a:schemeClr val="tx2"/>
                </a:solidFill>
              </a:rPr>
              <a:t>(</a:t>
            </a:r>
            <a:r>
              <a:rPr lang="en-US" sz="1600" i="1" dirty="0" smtClean="0">
                <a:hlinkClick r:id="rId3"/>
              </a:rPr>
              <a:t>s</a:t>
            </a:r>
            <a:r>
              <a:rPr lang="sr-Cyrl-RS" sz="1600" i="1" dirty="0" smtClean="0">
                <a:hlinkClick r:id="rId3"/>
              </a:rPr>
              <a:t>.</a:t>
            </a:r>
            <a:r>
              <a:rPr lang="en-US" sz="1600" i="1" dirty="0" smtClean="0">
                <a:hlinkClick r:id="rId3"/>
              </a:rPr>
              <a:t>jankovic@sf.bg.ac.rs</a:t>
            </a:r>
            <a:r>
              <a:rPr lang="en-US" sz="1600" i="1" dirty="0" smtClean="0">
                <a:solidFill>
                  <a:schemeClr val="tx2"/>
                </a:solidFill>
              </a:rPr>
              <a:t>)</a:t>
            </a:r>
            <a:r>
              <a:rPr lang="sr-Cyrl-RS" sz="1600" i="1" dirty="0">
                <a:solidFill>
                  <a:schemeClr val="tx2"/>
                </a:solidFill>
              </a:rPr>
              <a:t>	</a:t>
            </a:r>
            <a:endParaRPr lang="en-US" sz="1600" dirty="0">
              <a:solidFill>
                <a:schemeClr val="tx2"/>
              </a:solidFill>
            </a:endParaRPr>
          </a:p>
          <a:p>
            <a:pPr eaLnBrk="1" hangingPunct="1"/>
            <a:endParaRPr lang="sr-Cyrl-CS" sz="1600" dirty="0">
              <a:solidFill>
                <a:schemeClr val="tx2"/>
              </a:solidFill>
            </a:endParaRPr>
          </a:p>
          <a:p>
            <a:pPr eaLnBrk="1" hangingPunct="1"/>
            <a:r>
              <a:rPr lang="sr-Cyrl-RS" sz="1600" dirty="0" smtClean="0">
                <a:solidFill>
                  <a:schemeClr val="tx2"/>
                </a:solidFill>
              </a:rPr>
              <a:t>Вежбе:		   др </a:t>
            </a:r>
            <a:r>
              <a:rPr lang="sr-Cyrl-RS" sz="1600" dirty="0">
                <a:solidFill>
                  <a:schemeClr val="tx2"/>
                </a:solidFill>
              </a:rPr>
              <a:t>Слађана Јанковић, </a:t>
            </a:r>
            <a:r>
              <a:rPr lang="sr-Cyrl-RS" sz="1600" dirty="0" smtClean="0">
                <a:solidFill>
                  <a:schemeClr val="tx2"/>
                </a:solidFill>
              </a:rPr>
              <a:t>ред. </a:t>
            </a:r>
            <a:r>
              <a:rPr lang="sr-Cyrl-RS" sz="1600" dirty="0">
                <a:solidFill>
                  <a:schemeClr val="tx2"/>
                </a:solidFill>
              </a:rPr>
              <a:t>професор </a:t>
            </a:r>
            <a:r>
              <a:rPr lang="sr-Cyrl-CS" sz="1600" dirty="0">
                <a:solidFill>
                  <a:schemeClr val="tx2"/>
                </a:solidFill>
              </a:rPr>
              <a:t>(</a:t>
            </a:r>
            <a:r>
              <a:rPr lang="en-US" sz="1600" i="1" dirty="0">
                <a:hlinkClick r:id="rId4"/>
              </a:rPr>
              <a:t>s</a:t>
            </a:r>
            <a:r>
              <a:rPr lang="sr-Cyrl-RS" sz="1600" i="1" dirty="0" smtClean="0">
                <a:hlinkClick r:id="rId4"/>
              </a:rPr>
              <a:t>.</a:t>
            </a:r>
            <a:r>
              <a:rPr lang="en-US" sz="1600" i="1" dirty="0">
                <a:hlinkClick r:id="rId3"/>
              </a:rPr>
              <a:t> jankovic</a:t>
            </a:r>
            <a:r>
              <a:rPr lang="en-US" sz="1600" i="1" dirty="0" smtClean="0">
                <a:hlinkClick r:id="rId4"/>
              </a:rPr>
              <a:t>@sf.bg.ac.rs</a:t>
            </a:r>
            <a:r>
              <a:rPr lang="en-US" sz="1600" i="1" dirty="0">
                <a:solidFill>
                  <a:schemeClr val="tx2"/>
                </a:solidFill>
              </a:rPr>
              <a:t>)</a:t>
            </a:r>
            <a:endParaRPr lang="sr-Cyrl-RS" sz="1600" i="1" dirty="0">
              <a:solidFill>
                <a:schemeClr val="tx2"/>
              </a:solidFill>
            </a:endParaRPr>
          </a:p>
          <a:p>
            <a:pPr eaLnBrk="1" hangingPunct="1"/>
            <a:r>
              <a:rPr lang="en-US" sz="1600" dirty="0" smtClean="0">
                <a:solidFill>
                  <a:schemeClr val="tx2"/>
                </a:solidFill>
              </a:rPr>
              <a:t>                                </a:t>
            </a:r>
            <a:r>
              <a:rPr lang="sr-Latn-RS" sz="1600" dirty="0" smtClean="0">
                <a:solidFill>
                  <a:schemeClr val="tx2"/>
                </a:solidFill>
              </a:rPr>
              <a:t>   </a:t>
            </a:r>
            <a:r>
              <a:rPr lang="en-US" sz="1600" dirty="0" err="1" smtClean="0">
                <a:solidFill>
                  <a:schemeClr val="tx2"/>
                </a:solidFill>
              </a:rPr>
              <a:t>др</a:t>
            </a:r>
            <a:r>
              <a:rPr lang="en-US" sz="1600" dirty="0" smtClean="0">
                <a:solidFill>
                  <a:schemeClr val="tx2"/>
                </a:solidFill>
              </a:rPr>
              <a:t> </a:t>
            </a:r>
            <a:r>
              <a:rPr lang="sr-Cyrl-CS" sz="1600" dirty="0" smtClean="0">
                <a:solidFill>
                  <a:schemeClr val="tx2"/>
                </a:solidFill>
              </a:rPr>
              <a:t>Ана Узелац, </a:t>
            </a:r>
            <a:r>
              <a:rPr lang="sr-Cyrl-CS" sz="1600" dirty="0">
                <a:solidFill>
                  <a:schemeClr val="tx2"/>
                </a:solidFill>
              </a:rPr>
              <a:t>доцент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(</a:t>
            </a:r>
            <a:r>
              <a:rPr lang="en-US" sz="1600" i="1" dirty="0">
                <a:hlinkClick r:id="rId5"/>
              </a:rPr>
              <a:t>ana.uzelac@sf.bg.ac.rs</a:t>
            </a:r>
            <a:r>
              <a:rPr lang="sr-Cyrl-CS" sz="1600" dirty="0" smtClean="0">
                <a:solidFill>
                  <a:schemeClr val="tx2"/>
                </a:solidFill>
              </a:rPr>
              <a:t>)</a:t>
            </a:r>
            <a:endParaRPr lang="sr-Cyrl-CS" sz="1600" dirty="0">
              <a:solidFill>
                <a:schemeClr val="tx2"/>
              </a:solidFill>
            </a:endParaRPr>
          </a:p>
          <a:p>
            <a:pPr eaLnBrk="1" hangingPunct="1"/>
            <a:endParaRPr lang="sr-Latn-CS" sz="1600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1663332"/>
            <a:ext cx="81534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CS" altLang="en-US" sz="2300" dirty="0"/>
              <a:t>БАЗЕ ПОДАТАКА У ТРАНСПОРТУ И</a:t>
            </a:r>
            <a:r>
              <a:rPr lang="sr-Latn-RS" altLang="en-US" sz="2300" dirty="0"/>
              <a:t> </a:t>
            </a:r>
            <a:r>
              <a:rPr lang="sr-Cyrl-CS" altLang="en-US" sz="2300" dirty="0"/>
              <a:t>КОМУНИКАЦИЈАМА</a:t>
            </a:r>
            <a:endParaRPr lang="en-US" sz="23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2549361"/>
            <a:ext cx="7772400" cy="1470025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</a:pPr>
            <a:r>
              <a:rPr lang="sr-Latn-CS" sz="1600" dirty="0"/>
              <a:t> 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sr-Latn-RS" sz="1600" dirty="0"/>
              <a:t>Шифра: </a:t>
            </a:r>
            <a:r>
              <a:rPr lang="sr-Latn-RS" sz="1600" dirty="0" smtClean="0"/>
              <a:t>БПТК</a:t>
            </a:r>
            <a:r>
              <a:rPr lang="sr-Cyrl-RS" sz="1600" dirty="0"/>
              <a:t/>
            </a:r>
            <a:br>
              <a:rPr lang="sr-Cyrl-RS" sz="1600" dirty="0"/>
            </a:br>
            <a:r>
              <a:rPr lang="sr-Latn-RS" sz="1600" dirty="0" smtClean="0"/>
              <a:t>Семестар</a:t>
            </a:r>
            <a:r>
              <a:rPr lang="sr-Latn-RS" sz="1600" dirty="0"/>
              <a:t>: </a:t>
            </a:r>
            <a:r>
              <a:rPr lang="sr-Latn-RS" sz="1600" dirty="0" smtClean="0"/>
              <a:t>први</a:t>
            </a:r>
            <a:r>
              <a:rPr lang="sr-Cyrl-RS" sz="1600" dirty="0"/>
              <a:t/>
            </a:r>
            <a:br>
              <a:rPr lang="sr-Cyrl-RS" sz="1600" dirty="0"/>
            </a:br>
            <a:r>
              <a:rPr lang="sr-Latn-RS" sz="1600" dirty="0" smtClean="0"/>
              <a:t>Статус</a:t>
            </a:r>
            <a:r>
              <a:rPr lang="sr-Latn-RS" sz="1600" dirty="0"/>
              <a:t>: </a:t>
            </a:r>
            <a:r>
              <a:rPr lang="sr-Latn-RS" sz="1600" dirty="0" smtClean="0"/>
              <a:t>изборни</a:t>
            </a:r>
            <a:r>
              <a:rPr lang="sr-Cyrl-RS" sz="1600" dirty="0"/>
              <a:t/>
            </a:r>
            <a:br>
              <a:rPr lang="sr-Cyrl-RS" sz="1600" dirty="0"/>
            </a:br>
            <a:r>
              <a:rPr lang="sr-Latn-RS" sz="1600" dirty="0" smtClean="0"/>
              <a:t>Фонд</a:t>
            </a:r>
            <a:r>
              <a:rPr lang="sr-Latn-RS" sz="1600" dirty="0"/>
              <a:t>: </a:t>
            </a:r>
            <a:r>
              <a:rPr lang="sr-Latn-RS" sz="1600" dirty="0" smtClean="0"/>
              <a:t>2+2</a:t>
            </a:r>
            <a:r>
              <a:rPr lang="sr-Cyrl-RS" sz="1600" dirty="0"/>
              <a:t/>
            </a:r>
            <a:br>
              <a:rPr lang="sr-Cyrl-RS" sz="1600" dirty="0"/>
            </a:br>
            <a:r>
              <a:rPr lang="sr-Latn-RS" sz="1600" dirty="0" smtClean="0"/>
              <a:t>ЕСПБодови</a:t>
            </a:r>
            <a:r>
              <a:rPr lang="sr-Latn-RS" sz="1600" dirty="0"/>
              <a:t>: 6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sr-Latn-CS" sz="1600" dirty="0"/>
              <a:t> 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91765" y="928602"/>
            <a:ext cx="8229600" cy="609600"/>
          </a:xfrm>
        </p:spPr>
        <p:txBody>
          <a:bodyPr/>
          <a:lstStyle/>
          <a:p>
            <a:r>
              <a:rPr lang="sr-Cyrl-RS" altLang="en-US" dirty="0" smtClean="0"/>
              <a:t>Зашто бирати БПТК?</a:t>
            </a:r>
            <a:endParaRPr lang="en-US" alt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01236" y="1979891"/>
            <a:ext cx="8229600" cy="4114800"/>
          </a:xfrm>
        </p:spPr>
        <p:txBody>
          <a:bodyPr/>
          <a:lstStyle/>
          <a:p>
            <a:endParaRPr lang="sr-Latn-RS" dirty="0" smtClean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83233" y="6428581"/>
            <a:ext cx="85381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400" dirty="0" err="1">
                <a:solidFill>
                  <a:srgbClr val="FF0000"/>
                </a:solidFill>
              </a:rPr>
              <a:t>Izvor</a:t>
            </a:r>
            <a:r>
              <a:rPr lang="en-US" altLang="en-US" sz="1400" dirty="0" smtClean="0">
                <a:solidFill>
                  <a:srgbClr val="FF0000"/>
                </a:solidFill>
              </a:rPr>
              <a:t>:</a:t>
            </a:r>
            <a:r>
              <a:rPr lang="sr-Latn-RS" altLang="en-US" sz="1400" dirty="0">
                <a:solidFill>
                  <a:srgbClr val="FF0000"/>
                </a:solidFill>
              </a:rPr>
              <a:t> </a:t>
            </a:r>
            <a:r>
              <a:rPr lang="sr-Latn-RS" altLang="en-US" sz="1400" dirty="0">
                <a:solidFill>
                  <a:srgbClr val="FF0000"/>
                </a:solidFill>
                <a:hlinkClick r:id="rId2"/>
              </a:rPr>
              <a:t>https://www.tiobe.com/tiobe-index</a:t>
            </a:r>
            <a:r>
              <a:rPr lang="sr-Latn-RS" altLang="en-US" sz="1400" dirty="0" smtClean="0">
                <a:solidFill>
                  <a:srgbClr val="FF0000"/>
                </a:solidFill>
                <a:hlinkClick r:id="rId2"/>
              </a:rPr>
              <a:t>/</a:t>
            </a:r>
            <a:r>
              <a:rPr lang="sr-Latn-RS" altLang="en-US" sz="1400" dirty="0" smtClean="0">
                <a:solidFill>
                  <a:srgbClr val="FF0000"/>
                </a:solidFill>
              </a:rPr>
              <a:t>, septembar 2023 </a:t>
            </a:r>
            <a:endParaRPr lang="en-US" altLang="en-US" sz="14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5103" y="3207624"/>
            <a:ext cx="2061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 dirty="0">
              <a:solidFill>
                <a:srgbClr val="FF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758" y="2448935"/>
            <a:ext cx="8549614" cy="3636329"/>
          </a:xfrm>
          <a:prstGeom prst="rect">
            <a:avLst/>
          </a:prstGeom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42515" y="1848277"/>
            <a:ext cx="8928100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r-Latn-RS" altLang="en-US" sz="1700" b="1" dirty="0"/>
              <a:t>10 </a:t>
            </a:r>
            <a:r>
              <a:rPr lang="en-US" altLang="en-US" sz="1700" b="1" dirty="0"/>
              <a:t>NAJ</a:t>
            </a:r>
            <a:r>
              <a:rPr lang="sr-Latn-RS" altLang="en-US" sz="1700" b="1" dirty="0"/>
              <a:t>POPULARNIJIH</a:t>
            </a:r>
            <a:r>
              <a:rPr lang="en-US" altLang="en-US" sz="1700" b="1" dirty="0"/>
              <a:t> PROGRAMSKI</a:t>
            </a:r>
            <a:r>
              <a:rPr lang="sr-Latn-RS" altLang="en-US" sz="1700" b="1" dirty="0"/>
              <a:t>H</a:t>
            </a:r>
            <a:r>
              <a:rPr lang="en-US" altLang="en-US" sz="1700" b="1" dirty="0"/>
              <a:t> JEZI</a:t>
            </a:r>
            <a:r>
              <a:rPr lang="sr-Latn-RS" altLang="en-US" sz="1700" b="1" dirty="0"/>
              <a:t>KA</a:t>
            </a:r>
            <a:r>
              <a:rPr lang="en-US" altLang="en-US" sz="1700" b="1" dirty="0"/>
              <a:t> </a:t>
            </a:r>
            <a:r>
              <a:rPr lang="sr-Latn-RS" altLang="en-US" sz="1700" b="1" dirty="0"/>
              <a:t>U 2023. PREMA TIOBE INDEKSU</a:t>
            </a:r>
            <a:endParaRPr lang="en-US" altLang="en-US" sz="1700" b="1" dirty="0"/>
          </a:p>
        </p:txBody>
      </p:sp>
      <p:sp>
        <p:nvSpPr>
          <p:cNvPr id="9" name="Rectangle 8"/>
          <p:cNvSpPr/>
          <p:nvPr/>
        </p:nvSpPr>
        <p:spPr>
          <a:xfrm>
            <a:off x="331758" y="5767004"/>
            <a:ext cx="8549614" cy="3182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6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65056" y="990537"/>
            <a:ext cx="8229600" cy="609600"/>
          </a:xfrm>
        </p:spPr>
        <p:txBody>
          <a:bodyPr/>
          <a:lstStyle/>
          <a:p>
            <a:r>
              <a:rPr lang="sr-Cyrl-RS" altLang="en-US" dirty="0" smtClean="0"/>
              <a:t>Зашто бирати БПТК?</a:t>
            </a:r>
            <a:endParaRPr lang="en-US" alt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01236" y="1657497"/>
            <a:ext cx="8290364" cy="4437194"/>
          </a:xfrm>
        </p:spPr>
        <p:txBody>
          <a:bodyPr/>
          <a:lstStyle/>
          <a:p>
            <a:endParaRPr lang="sr-Latn-R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796" y="6152051"/>
            <a:ext cx="8077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400" dirty="0" err="1">
                <a:solidFill>
                  <a:srgbClr val="FF0000"/>
                </a:solidFill>
              </a:rPr>
              <a:t>Izvor</a:t>
            </a:r>
            <a:r>
              <a:rPr lang="en-US" altLang="en-US" sz="1400" dirty="0">
                <a:solidFill>
                  <a:srgbClr val="FF0000"/>
                </a:solidFill>
              </a:rPr>
              <a:t>: </a:t>
            </a:r>
            <a:r>
              <a:rPr lang="en-US" altLang="en-US" sz="1400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en-US" altLang="en-US" sz="1400" dirty="0" smtClean="0">
                <a:solidFill>
                  <a:srgbClr val="FF0000"/>
                </a:solidFill>
                <a:hlinkClick r:id="rId2"/>
              </a:rPr>
              <a:t>db-engines.com/en/ranking</a:t>
            </a:r>
            <a:r>
              <a:rPr lang="sr-Latn-RS" altLang="en-US" sz="1400" dirty="0" smtClean="0">
                <a:solidFill>
                  <a:srgbClr val="FF0000"/>
                </a:solidFill>
              </a:rPr>
              <a:t>, October 2023</a:t>
            </a:r>
            <a:endParaRPr lang="en-US" altLang="en-US" sz="14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6338" y="2209800"/>
            <a:ext cx="7152588" cy="3499846"/>
          </a:xfrm>
          <a:prstGeom prst="rect">
            <a:avLst/>
          </a:prstGeom>
        </p:spPr>
      </p:pic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212299" y="1888437"/>
            <a:ext cx="8928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/>
              <a:t>TRENUTNO RANGIRANJE SISTEMA ZA UPRAVLJANJE BAZAMA PODATAKA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6338" y="5486400"/>
            <a:ext cx="7159658" cy="2232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96520" y="3649116"/>
            <a:ext cx="7159658" cy="2232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0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extBox 8"/>
          <p:cNvSpPr txBox="1">
            <a:spLocks noChangeArrowheads="1"/>
          </p:cNvSpPr>
          <p:nvPr/>
        </p:nvSpPr>
        <p:spPr bwMode="auto">
          <a:xfrm>
            <a:off x="152400" y="6010215"/>
            <a:ext cx="89360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err="1">
                <a:solidFill>
                  <a:srgbClr val="FF0000"/>
                </a:solidFill>
              </a:rPr>
              <a:t>Izvor</a:t>
            </a:r>
            <a:r>
              <a:rPr lang="en-US" altLang="en-US" sz="1800" dirty="0">
                <a:solidFill>
                  <a:srgbClr val="FF0000"/>
                </a:solidFill>
              </a:rPr>
              <a:t>: </a:t>
            </a:r>
            <a:r>
              <a:rPr lang="en-US" altLang="en-US" sz="1500" dirty="0">
                <a:solidFill>
                  <a:srgbClr val="FF0000"/>
                </a:solidFill>
              </a:rPr>
              <a:t>https://poslovi.infostud.com/oglasi-za-posao-sql?category%5B0%5D=5&amp;scope=tag</a:t>
            </a:r>
            <a:endParaRPr lang="en-US" altLang="en-US" sz="15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079193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RS" altLang="en-US" b="1" dirty="0" smtClean="0"/>
              <a:t>T</a:t>
            </a:r>
            <a:r>
              <a:rPr lang="sr-Cyrl-RS" altLang="en-US" b="1" dirty="0" smtClean="0"/>
              <a:t>ренутно активни огласи </a:t>
            </a:r>
            <a:r>
              <a:rPr lang="sr-Cyrl-RS" altLang="en-US" b="1" dirty="0"/>
              <a:t>послодавца у </a:t>
            </a:r>
            <a:r>
              <a:rPr lang="sr-Cyrl-RS" altLang="en-US" b="1" dirty="0" smtClean="0"/>
              <a:t>Србији </a:t>
            </a:r>
            <a:r>
              <a:rPr lang="sr-Cyrl-RS" altLang="en-US" b="1" dirty="0" smtClean="0"/>
              <a:t>где се тражи познавање </a:t>
            </a:r>
            <a:r>
              <a:rPr lang="sr-Latn-RS" altLang="en-US" b="1" dirty="0" smtClean="0"/>
              <a:t>SQL-a</a:t>
            </a:r>
            <a:endParaRPr lang="en-US" alt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77796"/>
            <a:ext cx="3437612" cy="380040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990600" y="3382530"/>
            <a:ext cx="429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sr-Latn-CS" altLang="en-US" dirty="0">
                <a:solidFill>
                  <a:srgbClr val="FF0000"/>
                </a:solidFill>
              </a:rPr>
              <a:t> 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76400" y="5510939"/>
            <a:ext cx="429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sr-Latn-CS" altLang="en-US" dirty="0">
                <a:solidFill>
                  <a:srgbClr val="FF0000"/>
                </a:solidFill>
              </a:rPr>
              <a:t> 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3" name="Content Placeholder 12"/>
          <p:cNvSpPr>
            <a:spLocks noGrp="1" noChangeArrowheads="1"/>
          </p:cNvSpPr>
          <p:nvPr>
            <p:ph idx="1"/>
          </p:nvPr>
        </p:nvSpPr>
        <p:spPr>
          <a:xfrm>
            <a:off x="4442352" y="2142482"/>
            <a:ext cx="4217988" cy="311531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1800" dirty="0" smtClean="0"/>
              <a:t>“Na </a:t>
            </a:r>
            <a:r>
              <a:rPr lang="en-US" altLang="en-US" sz="1800" dirty="0" err="1" smtClean="0"/>
              <a:t>fakultetima</a:t>
            </a:r>
            <a:r>
              <a:rPr lang="en-US" altLang="en-US" sz="1800" dirty="0" smtClean="0"/>
              <a:t> u </a:t>
            </a:r>
            <a:r>
              <a:rPr lang="en-US" altLang="en-US" sz="1800" dirty="0" err="1" smtClean="0"/>
              <a:t>Srbiji</a:t>
            </a:r>
            <a:r>
              <a:rPr lang="en-US" altLang="en-US" sz="1800" dirty="0" smtClean="0"/>
              <a:t> se ne </a:t>
            </a:r>
            <a:r>
              <a:rPr lang="en-US" altLang="en-US" sz="1800" dirty="0" err="1" smtClean="0"/>
              <a:t>školuje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dovoljno</a:t>
            </a:r>
            <a:r>
              <a:rPr lang="en-US" altLang="en-US" sz="1800" dirty="0" smtClean="0"/>
              <a:t> IT </a:t>
            </a:r>
            <a:r>
              <a:rPr lang="en-US" altLang="en-US" sz="1800" dirty="0" err="1" smtClean="0"/>
              <a:t>stručnjaka</a:t>
            </a:r>
            <a:r>
              <a:rPr lang="en-US" altLang="en-US" sz="1800" dirty="0" smtClean="0"/>
              <a:t>, </a:t>
            </a:r>
            <a:r>
              <a:rPr lang="en-US" altLang="en-US" sz="1800" dirty="0" err="1" smtClean="0"/>
              <a:t>ali</a:t>
            </a:r>
            <a:r>
              <a:rPr lang="en-US" altLang="en-US" sz="1800" dirty="0" smtClean="0"/>
              <a:t> to ne </a:t>
            </a:r>
            <a:r>
              <a:rPr lang="en-US" altLang="en-US" sz="1800" dirty="0" err="1" smtClean="0"/>
              <a:t>mora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biti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prepreka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za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stvaranje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novog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kadra</a:t>
            </a:r>
            <a:r>
              <a:rPr lang="en-US" altLang="en-US" sz="1800" dirty="0" smtClean="0"/>
              <a:t>. </a:t>
            </a:r>
            <a:r>
              <a:rPr lang="en-US" altLang="en-US" sz="1800" dirty="0" err="1" smtClean="0"/>
              <a:t>Manjak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radne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snage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može</a:t>
            </a:r>
            <a:r>
              <a:rPr lang="en-US" altLang="en-US" sz="1800" dirty="0" smtClean="0"/>
              <a:t> se </a:t>
            </a:r>
            <a:r>
              <a:rPr lang="en-US" altLang="en-US" sz="1800" dirty="0" err="1" smtClean="0"/>
              <a:t>nadomestiti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i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neformalnim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obrazovanjem</a:t>
            </a:r>
            <a:r>
              <a:rPr lang="en-US" altLang="en-US" sz="1800" dirty="0" smtClean="0"/>
              <a:t>.” RTS, 24. 2. 2017.</a:t>
            </a:r>
            <a:endParaRPr lang="sr-Latn-RS" altLang="en-US" sz="1800" dirty="0" smtClean="0"/>
          </a:p>
          <a:p>
            <a:pPr marL="0" indent="0">
              <a:buFontTx/>
              <a:buNone/>
            </a:pPr>
            <a:endParaRPr lang="sr-Latn-RS" altLang="en-US" sz="1800" dirty="0" smtClean="0"/>
          </a:p>
          <a:p>
            <a:pPr marL="0" indent="0">
              <a:buFontTx/>
              <a:buNone/>
            </a:pPr>
            <a:r>
              <a:rPr lang="en-US" altLang="en-US" sz="1800" dirty="0" smtClean="0"/>
              <a:t>“</a:t>
            </a:r>
            <a:r>
              <a:rPr lang="pl-PL" altLang="en-US" sz="1800" dirty="0" smtClean="0"/>
              <a:t>Svako drugo radno mesto koje je otvoreno u proteklih godinu dana je u IT sektoru...” blic.rs, 3. 10. 2022.</a:t>
            </a:r>
            <a:endParaRPr lang="en-US" altLang="en-US" sz="1800" dirty="0" smtClean="0"/>
          </a:p>
          <a:p>
            <a:pPr marL="0" indent="0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072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8600" y="1181100"/>
            <a:ext cx="4267200" cy="4724400"/>
          </a:xfrm>
        </p:spPr>
        <p:txBody>
          <a:bodyPr/>
          <a:lstStyle/>
          <a:p>
            <a:r>
              <a:rPr lang="en-US" altLang="en-US" sz="3200" smtClean="0"/>
              <a:t>Пример релационе базе података у телекомуникационом саобраћају</a:t>
            </a:r>
            <a:br>
              <a:rPr lang="en-US" altLang="en-US" sz="3200" smtClean="0"/>
            </a:br>
            <a:r>
              <a:rPr lang="en-US" altLang="en-US" sz="3200" smtClean="0"/>
              <a:t/>
            </a:r>
            <a:br>
              <a:rPr lang="en-US" altLang="en-US" sz="3200" smtClean="0"/>
            </a:br>
            <a:r>
              <a:rPr lang="en-US" altLang="en-US" sz="3200" smtClean="0"/>
              <a:t/>
            </a:r>
            <a:br>
              <a:rPr lang="en-US" altLang="en-US" sz="3200" smtClean="0"/>
            </a:br>
            <a:r>
              <a:rPr lang="en-US" altLang="en-US" sz="2400" smtClean="0"/>
              <a:t>Релациони модел једног контакт центра из пројектног задатка студенткиње Татјане Манојловић</a:t>
            </a:r>
            <a:br>
              <a:rPr lang="en-US" altLang="en-US" sz="2400" smtClean="0"/>
            </a:br>
            <a:endParaRPr lang="en-US" altLang="en-US" sz="2400" smtClean="0"/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838200" y="1981200"/>
            <a:ext cx="531812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 altLang="en-US"/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4724400" y="1295400"/>
          <a:ext cx="4419600" cy="548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9" r:id="rId3" imgW="6378433" imgH="7910673" progId="">
                  <p:embed/>
                </p:oleObj>
              </mc:Choice>
              <mc:Fallback>
                <p:oleObj r:id="rId3" imgW="6378433" imgH="7910673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295400"/>
                        <a:ext cx="4419600" cy="548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49225" y="2987675"/>
            <a:ext cx="3352800" cy="2438400"/>
          </a:xfrm>
        </p:spPr>
        <p:txBody>
          <a:bodyPr/>
          <a:lstStyle/>
          <a:p>
            <a:r>
              <a:rPr lang="en-US" altLang="en-US" sz="2400" smtClean="0"/>
              <a:t/>
            </a:r>
            <a:br>
              <a:rPr lang="en-US" altLang="en-US" sz="2400" smtClean="0"/>
            </a:br>
            <a:r>
              <a:rPr lang="en-US" altLang="en-US" sz="2400" smtClean="0"/>
              <a:t>Релациони модел једног транспортног предузећа из пројектног задатка студента Ивана Деспића</a:t>
            </a:r>
            <a:br>
              <a:rPr lang="en-US" altLang="en-US" sz="2400" smtClean="0"/>
            </a:br>
            <a:endParaRPr lang="en-US" altLang="en-US" sz="2400" smtClean="0"/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838200" y="1981200"/>
            <a:ext cx="531812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 altLang="en-US"/>
          </a:p>
        </p:txBody>
      </p:sp>
      <p:sp>
        <p:nvSpPr>
          <p:cNvPr id="16388" name="Title 1"/>
          <p:cNvSpPr txBox="1">
            <a:spLocks/>
          </p:cNvSpPr>
          <p:nvPr/>
        </p:nvSpPr>
        <p:spPr bwMode="auto">
          <a:xfrm>
            <a:off x="457200" y="101282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3200">
                <a:solidFill>
                  <a:schemeClr val="tx2"/>
                </a:solidFill>
              </a:rPr>
              <a:t>Пример релационе базе података у области транспорта</a:t>
            </a:r>
          </a:p>
        </p:txBody>
      </p:sp>
      <p:pic>
        <p:nvPicPr>
          <p:cNvPr id="16389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3788" y="2286000"/>
            <a:ext cx="50387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49225" y="2987675"/>
            <a:ext cx="3352800" cy="2438400"/>
          </a:xfrm>
        </p:spPr>
        <p:txBody>
          <a:bodyPr/>
          <a:lstStyle/>
          <a:p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r>
              <a:rPr lang="en-US" altLang="en-US" sz="2400" dirty="0" err="1" smtClean="0"/>
              <a:t>Релациони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модел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једног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транспортног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предузећа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из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пројектног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задатка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студента</a:t>
            </a:r>
            <a:r>
              <a:rPr lang="en-US" altLang="en-US" sz="2400" dirty="0" smtClean="0"/>
              <a:t> </a:t>
            </a:r>
            <a:r>
              <a:rPr lang="sr-Cyrl-RS" altLang="en-US" sz="2400" dirty="0" smtClean="0"/>
              <a:t>Владимира Марковића</a:t>
            </a: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endParaRPr lang="en-US" altLang="en-US" sz="2400" dirty="0" smtClean="0"/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838200" y="1981200"/>
            <a:ext cx="531812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 altLang="en-US"/>
          </a:p>
        </p:txBody>
      </p:sp>
      <p:sp>
        <p:nvSpPr>
          <p:cNvPr id="16388" name="Title 1"/>
          <p:cNvSpPr txBox="1">
            <a:spLocks/>
          </p:cNvSpPr>
          <p:nvPr/>
        </p:nvSpPr>
        <p:spPr bwMode="auto">
          <a:xfrm>
            <a:off x="457200" y="101282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3200">
                <a:solidFill>
                  <a:schemeClr val="tx2"/>
                </a:solidFill>
              </a:rPr>
              <a:t>Пример релационе базе података у области транспорта</a:t>
            </a:r>
          </a:p>
        </p:txBody>
      </p:sp>
      <p:pic>
        <p:nvPicPr>
          <p:cNvPr id="6" name="Picture 5" descr="C:\Users\Lajkovac\AppData\Local\Microsoft\Windows\INetCache\Content.Word\7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7262" y="2157396"/>
            <a:ext cx="5189538" cy="36338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833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44463" y="2994025"/>
            <a:ext cx="3352800" cy="2057400"/>
          </a:xfrm>
        </p:spPr>
        <p:txBody>
          <a:bodyPr/>
          <a:lstStyle/>
          <a:p>
            <a:r>
              <a:rPr lang="en-US" altLang="en-US" sz="2400" smtClean="0"/>
              <a:t/>
            </a:r>
            <a:br>
              <a:rPr lang="en-US" altLang="en-US" sz="2400" smtClean="0"/>
            </a:br>
            <a:r>
              <a:rPr lang="en-US" altLang="en-US" sz="2400" smtClean="0"/>
              <a:t>Релациони модел једне аутобуске станице из пројектног задатка студента Слободана Илића</a:t>
            </a:r>
            <a:br>
              <a:rPr lang="en-US" altLang="en-US" sz="2400" smtClean="0"/>
            </a:br>
            <a:endParaRPr lang="en-US" altLang="en-US" sz="2400" smtClean="0"/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838200" y="1981200"/>
            <a:ext cx="531812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 altLang="en-US"/>
          </a:p>
        </p:txBody>
      </p:sp>
      <p:sp>
        <p:nvSpPr>
          <p:cNvPr id="17412" name="Title 1"/>
          <p:cNvSpPr txBox="1">
            <a:spLocks/>
          </p:cNvSpPr>
          <p:nvPr/>
        </p:nvSpPr>
        <p:spPr bwMode="auto">
          <a:xfrm>
            <a:off x="457200" y="101282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3200">
                <a:solidFill>
                  <a:schemeClr val="tx2"/>
                </a:solidFill>
              </a:rPr>
              <a:t>Пример релационе базе података у области друмског саобраћаја</a:t>
            </a:r>
          </a:p>
        </p:txBody>
      </p:sp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3375025" y="2171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graphicFrame>
        <p:nvGraphicFramePr>
          <p:cNvPr id="17414" name="Object 4"/>
          <p:cNvGraphicFramePr>
            <a:graphicFrameLocks noChangeAspect="1"/>
          </p:cNvGraphicFramePr>
          <p:nvPr/>
        </p:nvGraphicFramePr>
        <p:xfrm>
          <a:off x="3497263" y="2171700"/>
          <a:ext cx="5562600" cy="446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9" name="Bitmap Image" r:id="rId3" imgW="5563377" imgH="4466667" progId="PBrush">
                  <p:embed/>
                </p:oleObj>
              </mc:Choice>
              <mc:Fallback>
                <p:oleObj name="Bitmap Image" r:id="rId3" imgW="5563377" imgH="4466667" progId="PBrus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7263" y="2171700"/>
                        <a:ext cx="5562600" cy="446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22225" y="2982913"/>
            <a:ext cx="2874963" cy="2057400"/>
          </a:xfrm>
        </p:spPr>
        <p:txBody>
          <a:bodyPr/>
          <a:lstStyle/>
          <a:p>
            <a:r>
              <a:rPr lang="en-US" altLang="en-US" sz="2400" smtClean="0"/>
              <a:t/>
            </a:r>
            <a:br>
              <a:rPr lang="en-US" altLang="en-US" sz="2400" smtClean="0"/>
            </a:br>
            <a:r>
              <a:rPr lang="en-US" altLang="en-US" sz="2400" smtClean="0"/>
              <a:t>Релациони модел једног складишта из пројектног задатка студента Филипа Гашића</a:t>
            </a:r>
            <a:br>
              <a:rPr lang="en-US" altLang="en-US" sz="2400" smtClean="0"/>
            </a:br>
            <a:endParaRPr lang="en-US" altLang="en-US" sz="2400" smtClean="0"/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838200" y="1981200"/>
            <a:ext cx="531812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 altLang="en-US"/>
          </a:p>
        </p:txBody>
      </p:sp>
      <p:sp>
        <p:nvSpPr>
          <p:cNvPr id="18436" name="Title 1"/>
          <p:cNvSpPr txBox="1">
            <a:spLocks/>
          </p:cNvSpPr>
          <p:nvPr/>
        </p:nvSpPr>
        <p:spPr bwMode="auto">
          <a:xfrm>
            <a:off x="457200" y="101282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3200">
                <a:solidFill>
                  <a:schemeClr val="tx2"/>
                </a:solidFill>
              </a:rPr>
              <a:t>Пример релационе базе података у области складиштења</a:t>
            </a:r>
          </a:p>
        </p:txBody>
      </p:sp>
      <p:sp>
        <p:nvSpPr>
          <p:cNvPr id="18437" name="Rectangle 2"/>
          <p:cNvSpPr>
            <a:spLocks noChangeArrowheads="1"/>
          </p:cNvSpPr>
          <p:nvPr/>
        </p:nvSpPr>
        <p:spPr bwMode="auto">
          <a:xfrm>
            <a:off x="3375025" y="2171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pic>
        <p:nvPicPr>
          <p:cNvPr id="18438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7188" y="2590800"/>
            <a:ext cx="619442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Литература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982959" cy="5105400"/>
          </a:xfrm>
        </p:spPr>
        <p:txBody>
          <a:bodyPr/>
          <a:lstStyle/>
          <a:p>
            <a:pPr lvl="0"/>
            <a:r>
              <a:rPr lang="sr-Cyrl-CS" sz="1200" dirty="0"/>
              <a:t>Младеновић, С., </a:t>
            </a:r>
            <a:r>
              <a:rPr lang="sr-Cyrl-CS" sz="1200" dirty="0" smtClean="0"/>
              <a:t>С. Јанковић, </a:t>
            </a:r>
            <a:r>
              <a:rPr lang="sr-Cyrl-CS" sz="1200" i="1" dirty="0" smtClean="0"/>
              <a:t>Слајдови </a:t>
            </a:r>
            <a:r>
              <a:rPr lang="sr-Cyrl-CS" sz="1200" i="1" dirty="0"/>
              <a:t>са предавања</a:t>
            </a:r>
            <a:r>
              <a:rPr lang="sr-Cyrl-CS" sz="1200" dirty="0"/>
              <a:t>, доступни у електронском облику са сајта Саобраћајног факултета, Београд, Србија, </a:t>
            </a:r>
            <a:r>
              <a:rPr lang="sr-Cyrl-CS" sz="1200" dirty="0" smtClean="0"/>
              <a:t>202</a:t>
            </a:r>
            <a:r>
              <a:rPr lang="sr-Cyrl-RS" sz="1200" dirty="0" smtClean="0"/>
              <a:t>3</a:t>
            </a:r>
            <a:r>
              <a:rPr lang="sr-Cyrl-CS" sz="1200" dirty="0" smtClean="0"/>
              <a:t>.</a:t>
            </a:r>
            <a:endParaRPr lang="en-US" sz="1200" dirty="0"/>
          </a:p>
          <a:p>
            <a:pPr lvl="0"/>
            <a:r>
              <a:rPr lang="sr-Latn-CS" sz="1200" dirty="0"/>
              <a:t>Jанковић, С., А. Узелац , </a:t>
            </a:r>
            <a:r>
              <a:rPr lang="sr-Latn-CS" sz="1200" i="1" dirty="0"/>
              <a:t>Материјал за вежбе</a:t>
            </a:r>
            <a:r>
              <a:rPr lang="sr-Latn-CS" sz="1200" dirty="0"/>
              <a:t>, доступан у електронском облику са сајта Саобраћајног факултета, Београд, Србија, </a:t>
            </a:r>
            <a:r>
              <a:rPr lang="sr-Latn-CS" sz="1200" dirty="0" smtClean="0"/>
              <a:t>202</a:t>
            </a:r>
            <a:r>
              <a:rPr lang="en-US" sz="1200" dirty="0" smtClean="0"/>
              <a:t>1</a:t>
            </a:r>
            <a:r>
              <a:rPr lang="sr-Latn-CS" sz="1200" dirty="0" smtClean="0"/>
              <a:t>.</a:t>
            </a:r>
            <a:endParaRPr lang="en-US" sz="1200" dirty="0"/>
          </a:p>
          <a:p>
            <a:pPr lvl="0"/>
            <a:r>
              <a:rPr lang="sr-Latn-CS" sz="1200" dirty="0"/>
              <a:t>Лaзaрeвић, Б., З. Maрjaнoвић, Н. Aничић и С. Бaбaрoгић, </a:t>
            </a:r>
            <a:r>
              <a:rPr lang="sr-Latn-CS" sz="1200" i="1" dirty="0"/>
              <a:t>Бaзe пoдaтaкa</a:t>
            </a:r>
            <a:r>
              <a:rPr lang="sr-Latn-CS" sz="1200" dirty="0"/>
              <a:t>, VII издaњe, Фaкултeт oргaнизaциoних нaукa, Бeoгрaд, 2016.</a:t>
            </a:r>
            <a:r>
              <a:rPr lang="sr-Latn-CS" sz="1200" b="1" dirty="0"/>
              <a:t> </a:t>
            </a:r>
            <a:endParaRPr lang="en-US" sz="1200" dirty="0"/>
          </a:p>
          <a:p>
            <a:pPr lvl="0"/>
            <a:r>
              <a:rPr lang="sr-Latn-CS" sz="1200" dirty="0"/>
              <a:t>Microsoft Office </a:t>
            </a:r>
            <a:r>
              <a:rPr lang="en-US" sz="1200" dirty="0" err="1"/>
              <a:t>подршка</a:t>
            </a:r>
            <a:r>
              <a:rPr lang="sr-Latn-CS" sz="1200" dirty="0"/>
              <a:t>, </a:t>
            </a:r>
            <a:r>
              <a:rPr lang="en-US" sz="1200" i="1" dirty="0" err="1"/>
              <a:t>Основе</a:t>
            </a:r>
            <a:r>
              <a:rPr lang="en-US" sz="1200" i="1" dirty="0"/>
              <a:t> </a:t>
            </a:r>
            <a:r>
              <a:rPr lang="en-US" sz="1200" i="1" dirty="0" err="1"/>
              <a:t>база</a:t>
            </a:r>
            <a:r>
              <a:rPr lang="en-US" sz="1200" i="1" dirty="0"/>
              <a:t> </a:t>
            </a:r>
            <a:r>
              <a:rPr lang="en-US" sz="1200" i="1" dirty="0" err="1"/>
              <a:t>података</a:t>
            </a:r>
            <a:r>
              <a:rPr lang="sr-Latn-CS" sz="1200" dirty="0"/>
              <a:t>, 2020. </a:t>
            </a:r>
            <a:r>
              <a:rPr lang="en-US" sz="1200" dirty="0" err="1"/>
              <a:t>Доступно</a:t>
            </a:r>
            <a:r>
              <a:rPr lang="sr-Latn-CS" sz="1200" dirty="0"/>
              <a:t> online </a:t>
            </a:r>
            <a:r>
              <a:rPr lang="en-US" sz="1200" dirty="0" err="1"/>
              <a:t>на</a:t>
            </a:r>
            <a:r>
              <a:rPr lang="sr-Latn-CS" sz="1200" dirty="0"/>
              <a:t>: </a:t>
            </a:r>
            <a:r>
              <a:rPr lang="sr-Cyrl-CS" sz="1200" u="sng" dirty="0">
                <a:hlinkClick r:id="rId2"/>
              </a:rPr>
              <a:t>https://support.office.com/sr-latn-rs/article/Osnove-baza-podataka-a849ac16-07c7-4a31-9948-3c8c94a7c204</a:t>
            </a:r>
            <a:endParaRPr lang="en-US" sz="1200" dirty="0"/>
          </a:p>
          <a:p>
            <a:pPr lvl="0"/>
            <a:r>
              <a:rPr lang="sr-Latn-CS" sz="1200" dirty="0"/>
              <a:t>Oбрaдoвић, С., Б., Пaвић, В. Пeткoвић, Г. Димић, </a:t>
            </a:r>
            <a:r>
              <a:rPr lang="sr-Latn-CS" sz="1200" i="1" dirty="0"/>
              <a:t>Прojeктoвaњe бaзa пoдaтaкa и aпликaциja</a:t>
            </a:r>
            <a:r>
              <a:rPr lang="sr-Latn-CS" sz="1200" dirty="0"/>
              <a:t> – Access 2013, Висoкa шкoлa eлeктрoтeхникe и рaчунaрствa струкoвних студиja, Бeoгрaд, 2015.</a:t>
            </a:r>
            <a:endParaRPr lang="en-US" sz="1200" dirty="0"/>
          </a:p>
          <a:p>
            <a:pPr lvl="0"/>
            <a:r>
              <a:rPr lang="sr-Latn-CS" sz="1200" dirty="0"/>
              <a:t>Oбрaдoвић, С. и С. Илић, </a:t>
            </a:r>
            <a:r>
              <a:rPr lang="sr-Cyrl-CS" sz="1200" i="1" dirty="0"/>
              <a:t>SQL </a:t>
            </a:r>
            <a:r>
              <a:rPr lang="sr-Latn-CS" sz="1200" i="1" dirty="0"/>
              <a:t>структурни упитни jeзик у системима за управљање рeлaциoним бaзама пoдaтaкa</a:t>
            </a:r>
            <a:r>
              <a:rPr lang="sr-Latn-CS" sz="1200" dirty="0"/>
              <a:t>, Висoкa шкoлa eлeктрoтeхникe и рaчунaрствa струкoвних студиja, Бeoгрaд, 2016. </a:t>
            </a:r>
            <a:r>
              <a:rPr lang="sr-Latn-CS" sz="1200" u="sng" dirty="0">
                <a:hlinkClick r:id="rId3"/>
              </a:rPr>
              <a:t>https://www.viser.edu.rs/uploads/2018/09/54.pdf</a:t>
            </a:r>
            <a:endParaRPr lang="en-US" sz="1200" dirty="0"/>
          </a:p>
          <a:p>
            <a:pPr lvl="0"/>
            <a:r>
              <a:rPr lang="sr-Latn-CS" sz="1200" dirty="0"/>
              <a:t>Jaнкoвић, С. С. Mлaдeнoвић, A. Узeлaц, С. Здрaвкoвић, “Нeрeлaциoнe бaзe пoдaтaкa: мoгућнoсти и oгрaничeњa”, Збoрник рaдoвa</a:t>
            </a:r>
            <a:r>
              <a:rPr lang="sr-Latn-CS" sz="1200" i="1" dirty="0"/>
              <a:t> XXXVI Симпoзиjумa o нoвим тeхнoлoгиjaмa у пoштaнскoм и тeлeкoмуникaциoнoм сaoбрaћajу - ПoсTeл 2018</a:t>
            </a:r>
            <a:r>
              <a:rPr lang="sr-Latn-CS" sz="1200" dirty="0"/>
              <a:t>, стр. 235-244, 4-5. дeцeмбaр 2018, Бeoгрaд, Србиja, Унивeрзитeт у Бeoгрaду, Сaoбрaћajни фaкултeт, </a:t>
            </a:r>
            <a:r>
              <a:rPr lang="sr-Latn-CS" sz="1200" u="sng" dirty="0">
                <a:hlinkClick r:id="rId4"/>
              </a:rPr>
              <a:t>http://postel.sf.bg.ac.rs/simpozijumi/POSTEL2018/RADOVI%20PDF/Telekomunikacioni%20saobracaj,%20mreze%20i%20servisi/11.JankovicMladenovicUzelacZdravkovic.pdf</a:t>
            </a:r>
            <a:endParaRPr lang="en-US" sz="1200" dirty="0"/>
          </a:p>
          <a:p>
            <a:pPr lvl="0"/>
            <a:r>
              <a:rPr lang="sr-Latn-CS" sz="1200" dirty="0"/>
              <a:t>Dayley, B., B. Dayley, C. Dayley, </a:t>
            </a:r>
            <a:r>
              <a:rPr lang="sr-Latn-CS" sz="1200" i="1" dirty="0"/>
              <a:t>Node.js, MongoDB и Angular интeгрисaнe aлaткe зa рaзвoj veb стрaнa</a:t>
            </a:r>
            <a:r>
              <a:rPr lang="sr-Latn-CS" sz="1200" dirty="0"/>
              <a:t>, II издaњe, Кoмпjутeр библиoтeкa, Бeoгрaд, 2018.</a:t>
            </a:r>
            <a:endParaRPr lang="en-US" sz="1200" dirty="0"/>
          </a:p>
          <a:p>
            <a:pPr lvl="0"/>
            <a:r>
              <a:rPr lang="sr-Latn-CS" sz="1200" dirty="0"/>
              <a:t>Petković,</a:t>
            </a:r>
            <a:r>
              <a:rPr lang="sr-Latn-CS" sz="1200" i="1" dirty="0"/>
              <a:t> </a:t>
            </a:r>
            <a:r>
              <a:rPr lang="sr-Latn-CS" sz="1200" dirty="0"/>
              <a:t>D.,</a:t>
            </a:r>
            <a:r>
              <a:rPr lang="sr-Latn-CS" sz="1200" i="1" dirty="0"/>
              <a:t> Microsoft SQL Server 2019:</a:t>
            </a:r>
            <a:r>
              <a:rPr lang="sr-Latn-CS" sz="1200" dirty="0"/>
              <a:t> </a:t>
            </a:r>
            <a:r>
              <a:rPr lang="sr-Latn-CS" sz="1200" i="1" dirty="0"/>
              <a:t>A Beginner’s Guide</a:t>
            </a:r>
            <a:r>
              <a:rPr lang="sr-Latn-CS" sz="1200" dirty="0"/>
              <a:t>, 7th Edition, McGraw-Hill Education, 2020.</a:t>
            </a:r>
            <a:endParaRPr lang="en-US" sz="1200" dirty="0"/>
          </a:p>
          <a:p>
            <a:pPr lvl="0"/>
            <a:r>
              <a:rPr lang="en-US" sz="1200" dirty="0"/>
              <a:t>Lopes, P., P. </a:t>
            </a:r>
            <a:r>
              <a:rPr lang="en-US" sz="1200" dirty="0" err="1"/>
              <a:t>Lahoud</a:t>
            </a:r>
            <a:r>
              <a:rPr lang="en-US" sz="1200" i="1" dirty="0"/>
              <a:t>, Learn T-SQL Querying: A guide to developing efficient and elegant T-SQL code</a:t>
            </a:r>
            <a:r>
              <a:rPr lang="en-US" sz="1200" dirty="0"/>
              <a:t>, </a:t>
            </a:r>
            <a:r>
              <a:rPr lang="en-US" sz="1200" dirty="0" err="1"/>
              <a:t>Packt</a:t>
            </a:r>
            <a:r>
              <a:rPr lang="en-US" sz="1200" dirty="0"/>
              <a:t> Publishing, 2019.</a:t>
            </a:r>
          </a:p>
          <a:p>
            <a:pPr lvl="0"/>
            <a:r>
              <a:rPr lang="sr-Latn-CS" sz="1200" i="1" dirty="0"/>
              <a:t>Learning Microsoft SQL Server</a:t>
            </a:r>
            <a:r>
              <a:rPr lang="sr-Latn-CS" sz="1200" dirty="0"/>
              <a:t>, FREE eBook, 2019. </a:t>
            </a:r>
            <a:r>
              <a:rPr lang="sr-Latn-CS" sz="1200" b="1" dirty="0"/>
              <a:t/>
            </a:r>
            <a:br>
              <a:rPr lang="sr-Latn-CS" sz="1200" b="1" dirty="0"/>
            </a:br>
            <a:r>
              <a:rPr lang="sr-Latn-CS" sz="1200" dirty="0">
                <a:hlinkClick r:id="rId5"/>
              </a:rPr>
              <a:t>https://www.computer-pdf.com/database/887-tutorial-learning-microsoft-sql-server.html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066800" y="1219200"/>
            <a:ext cx="7467600" cy="914400"/>
          </a:xfrm>
        </p:spPr>
        <p:txBody>
          <a:bodyPr/>
          <a:lstStyle/>
          <a:p>
            <a:r>
              <a:rPr lang="sr-Cyrl-CS" altLang="en-US" smtClean="0"/>
              <a:t>Садржај</a:t>
            </a:r>
            <a:endParaRPr lang="sr-Latn-CS" altLang="en-US" smtClean="0"/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038600"/>
          </a:xfrm>
        </p:spPr>
        <p:txBody>
          <a:bodyPr/>
          <a:lstStyle/>
          <a:p>
            <a:r>
              <a:rPr lang="sr-Cyrl-CS" sz="2000" dirty="0"/>
              <a:t>Основни појмови база података. Системи за управљање базама података. </a:t>
            </a:r>
            <a:endParaRPr lang="sr-Cyrl-CS" sz="2000" dirty="0" smtClean="0"/>
          </a:p>
          <a:p>
            <a:r>
              <a:rPr lang="sr-Cyrl-CS" sz="2000" dirty="0" smtClean="0"/>
              <a:t>Модели </a:t>
            </a:r>
            <a:r>
              <a:rPr lang="sr-Cyrl-CS" sz="2000" dirty="0"/>
              <a:t>података. </a:t>
            </a:r>
            <a:endParaRPr lang="sr-Cyrl-CS" sz="2000" dirty="0" smtClean="0"/>
          </a:p>
          <a:p>
            <a:r>
              <a:rPr lang="sr-Cyrl-CS" sz="2000" dirty="0" smtClean="0"/>
              <a:t>Релациони </a:t>
            </a:r>
            <a:r>
              <a:rPr lang="sr-Cyrl-CS" sz="2000" dirty="0"/>
              <a:t>модел. </a:t>
            </a:r>
            <a:endParaRPr lang="sr-Cyrl-CS" sz="2000" dirty="0" smtClean="0"/>
          </a:p>
          <a:p>
            <a:r>
              <a:rPr lang="sr-Cyrl-CS" sz="2000" dirty="0" smtClean="0"/>
              <a:t>Релациони </a:t>
            </a:r>
            <a:r>
              <a:rPr lang="sr-Cyrl-CS" sz="2000" dirty="0"/>
              <a:t>системи за управљање базама </a:t>
            </a:r>
            <a:r>
              <a:rPr lang="sr-Cyrl-CS" sz="2000" dirty="0" smtClean="0"/>
              <a:t>података (РСУБП). </a:t>
            </a:r>
          </a:p>
          <a:p>
            <a:r>
              <a:rPr lang="sr-Cyrl-CS" sz="2000" dirty="0" smtClean="0"/>
              <a:t>Пројектовање </a:t>
            </a:r>
            <a:r>
              <a:rPr lang="sr-Cyrl-CS" sz="2000" dirty="0"/>
              <a:t>релационих база података</a:t>
            </a:r>
            <a:r>
              <a:rPr lang="sr-Cyrl-CS" sz="2000" dirty="0" smtClean="0"/>
              <a:t>.</a:t>
            </a:r>
          </a:p>
          <a:p>
            <a:r>
              <a:rPr lang="sr-Cyrl-CS" sz="2000" dirty="0" smtClean="0"/>
              <a:t>Упитни </a:t>
            </a:r>
            <a:r>
              <a:rPr lang="sr-Cyrl-CS" sz="2000" dirty="0"/>
              <a:t>језик</a:t>
            </a:r>
            <a:r>
              <a:rPr lang="sr-Cyrl-CS" sz="2000" dirty="0" smtClean="0"/>
              <a:t>.</a:t>
            </a:r>
          </a:p>
          <a:p>
            <a:r>
              <a:rPr lang="sr-Cyrl-CS" sz="2000" dirty="0" smtClean="0"/>
              <a:t>Наредбе </a:t>
            </a:r>
            <a:r>
              <a:rPr lang="sr-Cyrl-CS" sz="2000" dirty="0"/>
              <a:t>за дефинисање података. Наредбе за руковање подацима. Уграђене функције. </a:t>
            </a:r>
            <a:endParaRPr lang="sr-Cyrl-CS" sz="2000" dirty="0" smtClean="0"/>
          </a:p>
          <a:p>
            <a:r>
              <a:rPr lang="sr-Cyrl-CS" sz="2000" dirty="0" smtClean="0"/>
              <a:t>Скуповни </a:t>
            </a:r>
            <a:r>
              <a:rPr lang="sr-Cyrl-CS" sz="2000" dirty="0"/>
              <a:t>оператори. </a:t>
            </a:r>
            <a:endParaRPr lang="sr-Cyrl-C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066800" y="1219200"/>
            <a:ext cx="7467600" cy="914400"/>
          </a:xfrm>
        </p:spPr>
        <p:txBody>
          <a:bodyPr/>
          <a:lstStyle/>
          <a:p>
            <a:r>
              <a:rPr lang="sr-Cyrl-CS" altLang="en-US" smtClean="0"/>
              <a:t>Садржај</a:t>
            </a:r>
            <a:endParaRPr lang="sr-Latn-CS" altLang="en-US" smtClean="0"/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>
          <a:xfrm>
            <a:off x="457200" y="2362200"/>
            <a:ext cx="8534400" cy="4267200"/>
          </a:xfrm>
        </p:spPr>
        <p:txBody>
          <a:bodyPr/>
          <a:lstStyle/>
          <a:p>
            <a:r>
              <a:rPr lang="sr-Cyrl-CS" sz="2000" dirty="0"/>
              <a:t>Подупити. </a:t>
            </a:r>
            <a:endParaRPr lang="sr-Cyrl-CS" sz="2000" dirty="0" smtClean="0"/>
          </a:p>
          <a:p>
            <a:r>
              <a:rPr lang="sr-Cyrl-CS" sz="2000" dirty="0" smtClean="0"/>
              <a:t>Спајање </a:t>
            </a:r>
            <a:r>
              <a:rPr lang="sr-Cyrl-CS" sz="2000" dirty="0"/>
              <a:t>релација. </a:t>
            </a:r>
            <a:endParaRPr lang="sr-Cyrl-CS" sz="2000" dirty="0" smtClean="0"/>
          </a:p>
          <a:p>
            <a:r>
              <a:rPr lang="sr-Cyrl-CS" sz="2000" dirty="0" smtClean="0"/>
              <a:t>Ажурирање </a:t>
            </a:r>
            <a:r>
              <a:rPr lang="sr-Cyrl-CS" sz="2000" dirty="0"/>
              <a:t>базе података</a:t>
            </a:r>
            <a:r>
              <a:rPr lang="sr-Cyrl-CS" sz="2000" dirty="0" smtClean="0"/>
              <a:t>.</a:t>
            </a:r>
          </a:p>
          <a:p>
            <a:r>
              <a:rPr lang="sr-Cyrl-CS" sz="2000" dirty="0" smtClean="0"/>
              <a:t>Креирање </a:t>
            </a:r>
            <a:r>
              <a:rPr lang="sr-Cyrl-CS" sz="2000" dirty="0"/>
              <a:t>и коришћење погледа. Сигурност и интегритет података</a:t>
            </a:r>
            <a:r>
              <a:rPr lang="sr-Cyrl-CS" sz="2000" dirty="0" smtClean="0"/>
              <a:t>.</a:t>
            </a:r>
          </a:p>
          <a:p>
            <a:r>
              <a:rPr lang="sr-Cyrl-CS" sz="2000" dirty="0" smtClean="0"/>
              <a:t>Кратак </a:t>
            </a:r>
            <a:r>
              <a:rPr lang="sr-Cyrl-CS" sz="2000" dirty="0"/>
              <a:t>преглед нерелационих база </a:t>
            </a:r>
            <a:r>
              <a:rPr lang="sr-Cyrl-CS" sz="2000" dirty="0" smtClean="0"/>
              <a:t>податка.</a:t>
            </a:r>
            <a:endParaRPr lang="sr-Cyrl-C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Циљ предмета</a:t>
            </a:r>
            <a:endParaRPr lang="sr-Latn-CS" alt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610600" cy="46482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sr-Cyrl-CS" sz="2000" dirty="0"/>
              <a:t>Овладавање основним развојним концептима база </a:t>
            </a:r>
            <a:r>
              <a:rPr lang="sr-Cyrl-CS" sz="2000" dirty="0" smtClean="0"/>
              <a:t>податка.</a:t>
            </a:r>
          </a:p>
          <a:p>
            <a:pPr>
              <a:spcBef>
                <a:spcPts val="1800"/>
              </a:spcBef>
            </a:pPr>
            <a:r>
              <a:rPr lang="en-US" altLang="en-US" sz="2000" dirty="0" err="1"/>
              <a:t>Овладавње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популарним</a:t>
            </a:r>
            <a:r>
              <a:rPr lang="en-US" altLang="en-US" sz="2000" dirty="0"/>
              <a:t> </a:t>
            </a:r>
            <a:r>
              <a:rPr lang="en-US" altLang="en-US" sz="2000" dirty="0" err="1"/>
              <a:t>релационим</a:t>
            </a:r>
            <a:r>
              <a:rPr lang="en-US" altLang="en-US" sz="2000" dirty="0"/>
              <a:t> </a:t>
            </a:r>
            <a:r>
              <a:rPr lang="en-US" altLang="en-US" sz="2000" dirty="0" err="1"/>
              <a:t>системима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за</a:t>
            </a:r>
            <a:r>
              <a:rPr lang="en-US" altLang="en-US" sz="2000" dirty="0"/>
              <a:t> </a:t>
            </a:r>
            <a:r>
              <a:rPr lang="en-US" altLang="en-US" sz="2000" dirty="0" err="1"/>
              <a:t>управљање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базама</a:t>
            </a:r>
            <a:r>
              <a:rPr lang="en-US" altLang="en-US" sz="2000" dirty="0"/>
              <a:t> </a:t>
            </a:r>
            <a:r>
              <a:rPr lang="en-US" altLang="en-US" sz="2000" dirty="0" err="1" smtClean="0"/>
              <a:t>податка</a:t>
            </a:r>
            <a:r>
              <a:rPr lang="sr-Latn-RS" altLang="en-US" sz="2000" dirty="0" smtClean="0"/>
              <a:t> (</a:t>
            </a:r>
            <a:r>
              <a:rPr lang="sr-Cyrl-RS" altLang="en-US" sz="2000" dirty="0" smtClean="0"/>
              <a:t>РСУБП)</a:t>
            </a:r>
            <a:r>
              <a:rPr lang="en-US" altLang="en-US" sz="2000" dirty="0" smtClean="0"/>
              <a:t>: </a:t>
            </a:r>
            <a:r>
              <a:rPr lang="en-US" altLang="en-US" sz="2000" i="1" dirty="0"/>
              <a:t>Microsoft Access </a:t>
            </a:r>
            <a:r>
              <a:rPr lang="en-US" altLang="en-US" sz="2000" dirty="0"/>
              <a:t>и </a:t>
            </a:r>
            <a:r>
              <a:rPr lang="en-US" altLang="en-US" sz="2000" i="1" dirty="0"/>
              <a:t>Microsoft SQL Server</a:t>
            </a:r>
            <a:r>
              <a:rPr lang="en-US" altLang="en-US" sz="2000" dirty="0" smtClean="0"/>
              <a:t>.</a:t>
            </a:r>
            <a:endParaRPr lang="sr-Cyrl-RS" altLang="en-US" sz="2000" dirty="0" smtClean="0"/>
          </a:p>
          <a:p>
            <a:pPr>
              <a:spcBef>
                <a:spcPts val="1800"/>
              </a:spcBef>
            </a:pPr>
            <a:r>
              <a:rPr lang="en-US" altLang="en-US" sz="2000" dirty="0" err="1"/>
              <a:t>Овладавање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најпопуларнијим</a:t>
            </a:r>
            <a:r>
              <a:rPr lang="en-US" altLang="en-US" sz="2000" dirty="0"/>
              <a:t> </a:t>
            </a:r>
            <a:r>
              <a:rPr lang="en-US" altLang="en-US" sz="2000" dirty="0" err="1"/>
              <a:t>упитним</a:t>
            </a:r>
            <a:r>
              <a:rPr lang="en-US" altLang="en-US" sz="2000" dirty="0"/>
              <a:t> </a:t>
            </a:r>
            <a:r>
              <a:rPr lang="en-US" altLang="en-US" sz="2000" dirty="0" err="1"/>
              <a:t>језиком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за</a:t>
            </a:r>
            <a:r>
              <a:rPr lang="en-US" altLang="en-US" sz="2000" dirty="0"/>
              <a:t> </a:t>
            </a:r>
            <a:r>
              <a:rPr lang="en-US" altLang="en-US" sz="2000" dirty="0" err="1"/>
              <a:t>рад</a:t>
            </a:r>
            <a:r>
              <a:rPr lang="en-US" altLang="en-US" sz="2000" dirty="0"/>
              <a:t> </a:t>
            </a:r>
            <a:r>
              <a:rPr lang="en-US" altLang="en-US" sz="2000" dirty="0" err="1"/>
              <a:t>са</a:t>
            </a:r>
            <a:r>
              <a:rPr lang="en-US" altLang="en-US" sz="2000" dirty="0"/>
              <a:t> </a:t>
            </a:r>
            <a:r>
              <a:rPr lang="en-US" altLang="en-US" sz="2000" dirty="0" err="1"/>
              <a:t>подацима</a:t>
            </a:r>
            <a:r>
              <a:rPr lang="en-US" altLang="en-US" sz="2000" dirty="0"/>
              <a:t> у </a:t>
            </a:r>
            <a:r>
              <a:rPr lang="en-US" altLang="en-US" sz="2000" dirty="0" err="1"/>
              <a:t>релационим</a:t>
            </a:r>
            <a:r>
              <a:rPr lang="en-US" altLang="en-US" sz="2000" dirty="0"/>
              <a:t> </a:t>
            </a:r>
            <a:r>
              <a:rPr lang="en-US" altLang="en-US" sz="2000" dirty="0" err="1"/>
              <a:t>системима</a:t>
            </a:r>
            <a:r>
              <a:rPr lang="en-US" altLang="en-US" sz="2000" dirty="0"/>
              <a:t>: </a:t>
            </a:r>
            <a:r>
              <a:rPr lang="en-US" altLang="en-US" sz="2000" i="1" dirty="0" smtClean="0"/>
              <a:t>SQL</a:t>
            </a:r>
            <a:r>
              <a:rPr lang="sr-Cyrl-RS" altLang="en-US" sz="2000" i="1" dirty="0" smtClean="0"/>
              <a:t>-</a:t>
            </a:r>
            <a:r>
              <a:rPr lang="sr-Cyrl-RS" altLang="en-US" sz="2000" dirty="0" smtClean="0"/>
              <a:t>ом</a:t>
            </a:r>
            <a:r>
              <a:rPr lang="en-US" altLang="en-US" sz="2000" dirty="0" smtClean="0"/>
              <a:t>.</a:t>
            </a:r>
            <a:endParaRPr lang="sr-Cyrl-RS" altLang="en-US" sz="2000" dirty="0" smtClean="0"/>
          </a:p>
          <a:p>
            <a:pPr>
              <a:spcBef>
                <a:spcPts val="1800"/>
              </a:spcBef>
            </a:pPr>
            <a:r>
              <a:rPr lang="sr-Cyrl-CS" sz="2000" dirty="0"/>
              <a:t>Студенти треба да се обуче да препознају реалне проблеме из транспорта и комуникација који могу бити решени пројектовањем одговарајућих релационих база података, као и оне проблеме који захтевају употребу </a:t>
            </a:r>
            <a:r>
              <a:rPr lang="sr-Latn-CS" sz="2000" dirty="0"/>
              <a:t>нерелационих база података.</a:t>
            </a:r>
            <a:endParaRPr lang="en-US" altLang="en-US" sz="2000" dirty="0"/>
          </a:p>
          <a:p>
            <a:pPr marL="0" indent="0">
              <a:spcBef>
                <a:spcPts val="1800"/>
              </a:spcBef>
              <a:buNone/>
            </a:pPr>
            <a:endParaRPr lang="sr-Cyrl-RS" altLang="en-US" sz="2800" dirty="0" smtClean="0"/>
          </a:p>
          <a:p>
            <a:pPr marL="0" indent="0">
              <a:spcBef>
                <a:spcPts val="1800"/>
              </a:spcBef>
              <a:buNone/>
            </a:pPr>
            <a:endParaRPr lang="sr-Cyrl-C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609600"/>
          </a:xfrm>
        </p:spPr>
        <p:txBody>
          <a:bodyPr/>
          <a:lstStyle/>
          <a:p>
            <a:r>
              <a:rPr lang="en-US" altLang="en-US" dirty="0" err="1" smtClean="0"/>
              <a:t>Појам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базе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података</a:t>
            </a:r>
            <a:endParaRPr lang="en-US" alt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3000"/>
          </a:xfrm>
        </p:spPr>
        <p:txBody>
          <a:bodyPr/>
          <a:lstStyle/>
          <a:p>
            <a:pPr marL="358775" indent="-358775" algn="just" eaLnBrk="1" hangingPunct="1">
              <a:buClr>
                <a:schemeClr val="tx1"/>
              </a:buClr>
            </a:pPr>
            <a:r>
              <a:rPr lang="sl-SI" sz="1800" dirty="0"/>
              <a:t>Појам</a:t>
            </a:r>
            <a:r>
              <a:rPr lang="sl-SI" sz="1800" b="1" dirty="0"/>
              <a:t> </a:t>
            </a:r>
            <a:r>
              <a:rPr lang="sl-SI" sz="1800" b="1" dirty="0">
                <a:solidFill>
                  <a:srgbClr val="1919FF"/>
                </a:solidFill>
              </a:rPr>
              <a:t>БАЗА ПОДАТАКА </a:t>
            </a:r>
            <a:r>
              <a:rPr lang="sl-SI" altLang="en-US" sz="1800" dirty="0" smtClean="0"/>
              <a:t>(</a:t>
            </a:r>
            <a:r>
              <a:rPr lang="sl-SI" altLang="en-US" sz="1800" i="1" dirty="0"/>
              <a:t>Database</a:t>
            </a:r>
            <a:r>
              <a:rPr lang="sl-SI" altLang="en-US" sz="1800" dirty="0"/>
              <a:t>) </a:t>
            </a:r>
            <a:r>
              <a:rPr lang="sl-SI" sz="1800" dirty="0"/>
              <a:t>појавио се крајем шездесетих година прошлог века као име за скуп међусобно повезаних података који се чувају заједно на меморијским медијумима рачунара, током дужег временског периода, и међу којима има само онолико понављања колико је неопходно за њихово оптимално коришћење при вишекорисничком раду. Организација података треба да буде таква да омогућава лако ажурирање и претраживање података помоћу рачунара</a:t>
            </a:r>
            <a:r>
              <a:rPr lang="sl-SI" sz="1800" dirty="0" smtClean="0"/>
              <a:t>.</a:t>
            </a:r>
          </a:p>
          <a:p>
            <a:pPr marL="358775" indent="-358775" algn="just" eaLnBrk="1" hangingPunct="1">
              <a:buClr>
                <a:schemeClr val="tx1"/>
              </a:buClr>
            </a:pPr>
            <a:r>
              <a:rPr lang="sr-Latn-CS" altLang="en-US" sz="1800" dirty="0" smtClean="0"/>
              <a:t>О</a:t>
            </a:r>
            <a:r>
              <a:rPr lang="ru-RU" altLang="en-US" sz="1800" dirty="0" smtClean="0"/>
              <a:t>сновна идеја код </a:t>
            </a:r>
            <a:r>
              <a:rPr lang="sr-Latn-CS" altLang="en-US" sz="1800" b="1" dirty="0">
                <a:solidFill>
                  <a:srgbClr val="1919FF"/>
                </a:solidFill>
              </a:rPr>
              <a:t>РЕЛАЦИОН</a:t>
            </a:r>
            <a:r>
              <a:rPr lang="en-US" altLang="en-US" sz="1800" b="1" dirty="0">
                <a:solidFill>
                  <a:srgbClr val="1919FF"/>
                </a:solidFill>
              </a:rPr>
              <a:t>ИХ</a:t>
            </a:r>
            <a:r>
              <a:rPr lang="sr-Latn-CS" altLang="en-US" sz="1800" b="1" dirty="0">
                <a:solidFill>
                  <a:srgbClr val="1919FF"/>
                </a:solidFill>
              </a:rPr>
              <a:t> БАЗ</a:t>
            </a:r>
            <a:r>
              <a:rPr lang="en-US" altLang="en-US" sz="1800" b="1" dirty="0">
                <a:solidFill>
                  <a:srgbClr val="1919FF"/>
                </a:solidFill>
              </a:rPr>
              <a:t>А</a:t>
            </a:r>
            <a:r>
              <a:rPr lang="sr-Latn-CS" altLang="en-US" sz="1800" b="1" dirty="0">
                <a:solidFill>
                  <a:srgbClr val="1919FF"/>
                </a:solidFill>
              </a:rPr>
              <a:t> ПОДАТАКА</a:t>
            </a:r>
            <a:r>
              <a:rPr lang="en-US" altLang="en-US" sz="1800" b="1" dirty="0">
                <a:solidFill>
                  <a:srgbClr val="1919FF"/>
                </a:solidFill>
              </a:rPr>
              <a:t> </a:t>
            </a:r>
            <a:r>
              <a:rPr lang="sr-Latn-CS" altLang="en-US" sz="1800" dirty="0"/>
              <a:t>(</a:t>
            </a:r>
            <a:r>
              <a:rPr lang="sr-Latn-CS" altLang="en-US" sz="1800" i="1" dirty="0"/>
              <a:t>Relational </a:t>
            </a:r>
            <a:r>
              <a:rPr lang="sr-Latn-CS" altLang="en-US" sz="1800" i="1" dirty="0" smtClean="0"/>
              <a:t>Database</a:t>
            </a:r>
            <a:r>
              <a:rPr lang="sr-Latn-CS" altLang="en-US" sz="1800" dirty="0" smtClean="0"/>
              <a:t>) </a:t>
            </a:r>
            <a:r>
              <a:rPr lang="ru-RU" altLang="en-US" sz="1800" dirty="0" smtClean="0"/>
              <a:t>је </a:t>
            </a:r>
            <a:r>
              <a:rPr lang="ru-RU" altLang="en-US" sz="1800" dirty="0" smtClean="0"/>
              <a:t>да се везе изме</a:t>
            </a:r>
            <a:r>
              <a:rPr lang="sr-Latn-CS" altLang="en-US" sz="1800" dirty="0" smtClean="0"/>
              <a:t>ђ</a:t>
            </a:r>
            <a:r>
              <a:rPr lang="ru-RU" altLang="en-US" sz="1800" dirty="0" smtClean="0"/>
              <a:t>у података представљају дводименизионим табелама</a:t>
            </a:r>
            <a:r>
              <a:rPr lang="sr-Latn-CS" altLang="en-US" sz="1800" dirty="0" smtClean="0"/>
              <a:t>.</a:t>
            </a:r>
            <a:r>
              <a:rPr lang="en-US" altLang="en-US" sz="1800" dirty="0"/>
              <a:t> </a:t>
            </a:r>
            <a:r>
              <a:rPr lang="ru-RU" altLang="en-US" sz="1800" dirty="0"/>
              <a:t>Релациона</a:t>
            </a:r>
            <a:r>
              <a:rPr lang="ru-RU" altLang="en-US" sz="1800" dirty="0" smtClean="0"/>
              <a:t> база података је </a:t>
            </a:r>
            <a:r>
              <a:rPr lang="sr-Latn-CS" altLang="en-US" sz="1800" dirty="0" smtClean="0"/>
              <a:t>скуп међусобно повезаних  </a:t>
            </a:r>
            <a:r>
              <a:rPr lang="ru-RU" altLang="en-US" sz="1800" dirty="0" smtClean="0"/>
              <a:t>релационих табела</a:t>
            </a:r>
            <a:r>
              <a:rPr lang="ru-RU" altLang="en-US" sz="1800" dirty="0" smtClean="0"/>
              <a:t>.</a:t>
            </a:r>
            <a:endParaRPr lang="en-US" altLang="en-US" sz="1800" dirty="0" smtClean="0"/>
          </a:p>
          <a:p>
            <a:pPr marL="358775" lvl="2" indent="-358775"/>
            <a:r>
              <a:rPr lang="sr-Latn-RS" sz="1800" b="1" dirty="0">
                <a:solidFill>
                  <a:srgbClr val="1919FF"/>
                </a:solidFill>
                <a:ea typeface="+mn-ea"/>
                <a:cs typeface="+mn-cs"/>
              </a:rPr>
              <a:t>НЕРЕЛАЦИОНЕ БАЗЕ ПОДАТАКА </a:t>
            </a:r>
            <a:r>
              <a:rPr lang="en-US" sz="1800" dirty="0"/>
              <a:t>(</a:t>
            </a:r>
            <a:r>
              <a:rPr lang="sr-Latn-RS" sz="1800" i="1" dirty="0"/>
              <a:t>NoSQL, </a:t>
            </a:r>
            <a:r>
              <a:rPr lang="sr-Latn-RS" sz="1800" dirty="0"/>
              <a:t>“</a:t>
            </a:r>
            <a:r>
              <a:rPr lang="sr-Latn-RS" sz="1800" i="1" dirty="0"/>
              <a:t>Not only SQL</a:t>
            </a:r>
            <a:r>
              <a:rPr lang="sr-Latn-RS" sz="1800" dirty="0"/>
              <a:t>” </a:t>
            </a:r>
            <a:r>
              <a:rPr lang="sr-Latn-RS" sz="1800" i="1" dirty="0"/>
              <a:t>Database</a:t>
            </a:r>
            <a:r>
              <a:rPr lang="en-US" sz="1800" dirty="0"/>
              <a:t>) </a:t>
            </a:r>
            <a:r>
              <a:rPr lang="sr-Latn-RS" sz="1800" dirty="0"/>
              <a:t>настале су као одговор на перманентно генерисање енормних количина </a:t>
            </a:r>
            <a:r>
              <a:rPr lang="en-US" sz="1800" dirty="0" err="1"/>
              <a:t>неструктуираних</a:t>
            </a:r>
            <a:r>
              <a:rPr lang="en-US" sz="1800" dirty="0"/>
              <a:t> (</a:t>
            </a:r>
            <a:r>
              <a:rPr lang="en-US" sz="1800" dirty="0" err="1"/>
              <a:t>мултимедијалних</a:t>
            </a:r>
            <a:r>
              <a:rPr lang="en-US" sz="1800" dirty="0"/>
              <a:t>) </a:t>
            </a:r>
            <a:r>
              <a:rPr lang="sr-Latn-RS" sz="1800" dirty="0"/>
              <a:t>података крајем XX и почетком </a:t>
            </a:r>
            <a:r>
              <a:rPr lang="sr-Latn-RS" sz="1800" dirty="0" smtClean="0"/>
              <a:t>XX</a:t>
            </a:r>
            <a:r>
              <a:rPr lang="sr-Latn-RS" sz="1800" dirty="0"/>
              <a:t>I</a:t>
            </a:r>
            <a:r>
              <a:rPr lang="sr-Latn-RS" sz="1800" dirty="0" smtClean="0"/>
              <a:t> </a:t>
            </a:r>
            <a:r>
              <a:rPr lang="en-US" sz="1800" dirty="0" err="1"/>
              <a:t>века</a:t>
            </a:r>
            <a:r>
              <a:rPr lang="en-US" sz="1800" dirty="0"/>
              <a:t> </a:t>
            </a:r>
            <a:r>
              <a:rPr lang="sr-Cyrl-RS" sz="1800" dirty="0" smtClean="0"/>
              <a:t>из </a:t>
            </a:r>
            <a:r>
              <a:rPr lang="sr-Latn-RS" sz="1800" dirty="0" smtClean="0"/>
              <a:t>разноврсн</a:t>
            </a:r>
            <a:r>
              <a:rPr lang="sr-Cyrl-RS" sz="1800" dirty="0" smtClean="0"/>
              <a:t>их</a:t>
            </a:r>
            <a:r>
              <a:rPr lang="sr-Latn-RS" sz="1800" dirty="0" smtClean="0"/>
              <a:t> извор</a:t>
            </a:r>
            <a:r>
              <a:rPr lang="sr-Cyrl-RS" sz="1800" dirty="0" smtClean="0"/>
              <a:t>а</a:t>
            </a:r>
            <a:r>
              <a:rPr lang="sr-Cyrl-RS" sz="1800" dirty="0"/>
              <a:t> </a:t>
            </a:r>
            <a:r>
              <a:rPr lang="sr-Latn-RS" sz="1800" dirty="0" smtClean="0"/>
              <a:t>(сензорске </a:t>
            </a:r>
            <a:r>
              <a:rPr lang="sr-Latn-RS" sz="1800" dirty="0"/>
              <a:t>технологије, дрштвене мреже</a:t>
            </a:r>
            <a:r>
              <a:rPr lang="sr-Latn-RS" sz="1800" dirty="0" smtClean="0"/>
              <a:t>,...).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dirty="0" smtClean="0"/>
              <a:t>РСУБП </a:t>
            </a:r>
            <a:r>
              <a:rPr lang="en-US" altLang="en-US" i="1" dirty="0" smtClean="0"/>
              <a:t>Microsoft Access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991600" cy="4800600"/>
          </a:xfrm>
        </p:spPr>
        <p:txBody>
          <a:bodyPr/>
          <a:lstStyle/>
          <a:p>
            <a:r>
              <a:rPr lang="en-US" altLang="en-US" sz="3000" smtClean="0"/>
              <a:t>Саставни део свих верзија програмског пакета </a:t>
            </a:r>
            <a:r>
              <a:rPr lang="en-US" altLang="en-US" sz="3000" i="1" smtClean="0"/>
              <a:t>Microsoft Office</a:t>
            </a:r>
            <a:r>
              <a:rPr lang="en-US" altLang="en-US" sz="3000" smtClean="0"/>
              <a:t>.</a:t>
            </a:r>
          </a:p>
          <a:p>
            <a:r>
              <a:rPr lang="en-US" altLang="en-US" sz="3000" smtClean="0"/>
              <a:t>Омогућава креирање:</a:t>
            </a:r>
          </a:p>
          <a:p>
            <a:pPr lvl="1"/>
            <a:r>
              <a:rPr lang="en-US" altLang="en-US" sz="2600" smtClean="0"/>
              <a:t>релационих база података,</a:t>
            </a:r>
          </a:p>
          <a:p>
            <a:pPr lvl="1"/>
            <a:r>
              <a:rPr lang="en-US" altLang="en-US" sz="2600" smtClean="0"/>
              <a:t>апликација над релационим базама података (екрански обрасци, упити, извештаји, графикони, ...)</a:t>
            </a:r>
          </a:p>
          <a:p>
            <a:r>
              <a:rPr lang="en-US" altLang="en-US" sz="3000" smtClean="0"/>
              <a:t>Предвиђен је за рад на једном рачунару и у рачунарској мрежи.</a:t>
            </a:r>
          </a:p>
          <a:p>
            <a:r>
              <a:rPr lang="en-US" altLang="en-US" sz="3000" smtClean="0"/>
              <a:t>Лак за учење, располаже великим бројем чаробњака. </a:t>
            </a:r>
          </a:p>
        </p:txBody>
      </p:sp>
      <p:sp>
        <p:nvSpPr>
          <p:cNvPr id="2" name="AutoShape 2" descr="File:Microsoft Access 2013-2019 logo.svg - Wikimedia Commons"/>
          <p:cNvSpPr>
            <a:spLocks noChangeAspect="1" noChangeArrowheads="1"/>
          </p:cNvSpPr>
          <p:nvPr/>
        </p:nvSpPr>
        <p:spPr bwMode="auto">
          <a:xfrm>
            <a:off x="7848600" y="1080714"/>
            <a:ext cx="838200" cy="803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 descr="File:Microsoft Access 2013-2019 logo.svg - Wikimedia Common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470" y="921356"/>
            <a:ext cx="1332230" cy="112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76200" y="1006236"/>
            <a:ext cx="8991600" cy="1143000"/>
          </a:xfrm>
        </p:spPr>
        <p:txBody>
          <a:bodyPr/>
          <a:lstStyle/>
          <a:p>
            <a:pPr algn="l"/>
            <a:r>
              <a:rPr lang="en-US" altLang="en-US" dirty="0" smtClean="0"/>
              <a:t>РСУБП </a:t>
            </a:r>
            <a:r>
              <a:rPr lang="en-US" altLang="en-US" i="1" dirty="0" smtClean="0"/>
              <a:t>Microsoft SQL Server</a:t>
            </a:r>
            <a:endParaRPr lang="en-US" altLang="en-US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57600"/>
          </a:xfrm>
        </p:spPr>
        <p:txBody>
          <a:bodyPr/>
          <a:lstStyle/>
          <a:p>
            <a:r>
              <a:rPr lang="en-US" altLang="en-US" dirty="0" err="1" smtClean="0"/>
              <a:t>Један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од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три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најпопуларнија</a:t>
            </a:r>
            <a:r>
              <a:rPr lang="en-US" altLang="en-US" dirty="0" smtClean="0"/>
              <a:t> РСУБП-a </a:t>
            </a:r>
            <a:r>
              <a:rPr lang="en-US" altLang="en-US" dirty="0" err="1" smtClean="0"/>
              <a:t>данас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заједно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са</a:t>
            </a:r>
            <a:r>
              <a:rPr lang="en-US" altLang="en-US" dirty="0" smtClean="0"/>
              <a:t> Oracle и MySQL).</a:t>
            </a:r>
          </a:p>
          <a:p>
            <a:r>
              <a:rPr lang="en-US" altLang="en-US" dirty="0" err="1" smtClean="0"/>
              <a:t>Омогућава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креирање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релационих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база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података</a:t>
            </a:r>
            <a:r>
              <a:rPr lang="en-US" altLang="en-US" dirty="0" smtClean="0"/>
              <a:t> и </a:t>
            </a:r>
            <a:r>
              <a:rPr lang="en-US" altLang="en-US" dirty="0" err="1" smtClean="0"/>
              <a:t>упита</a:t>
            </a:r>
            <a:r>
              <a:rPr lang="en-US" altLang="en-US" dirty="0" smtClean="0"/>
              <a:t> у </a:t>
            </a:r>
            <a:r>
              <a:rPr lang="en-US" altLang="en-US" dirty="0" err="1" smtClean="0"/>
              <a:t>упитном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језику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SQL.</a:t>
            </a:r>
          </a:p>
          <a:p>
            <a:r>
              <a:rPr lang="en-US" altLang="en-US" dirty="0" err="1" smtClean="0"/>
              <a:t>Као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саставни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део</a:t>
            </a:r>
            <a:r>
              <a:rPr lang="en-US" altLang="en-US" dirty="0" smtClean="0"/>
              <a:t> MSDN </a:t>
            </a:r>
            <a:r>
              <a:rPr lang="en-US" altLang="en-US" dirty="0" err="1" smtClean="0"/>
              <a:t>пакета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програма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бесплатно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доступан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студентима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Саобраћајног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факултета</a:t>
            </a:r>
            <a:r>
              <a:rPr lang="en-US" altLang="en-US" dirty="0" smtClean="0"/>
              <a:t>.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pic>
        <p:nvPicPr>
          <p:cNvPr id="4" name="Picture 3" descr="Microsoft SQL Server Vector Logo - Logowik.com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1219200"/>
            <a:ext cx="1485900" cy="7932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>
                <a:hlinkClick r:id="rId2" action="ppaction://hlinkfile"/>
              </a:rPr>
              <a:t>Провера</a:t>
            </a:r>
            <a:r>
              <a:rPr lang="en-US" altLang="en-US" dirty="0" smtClean="0">
                <a:hlinkClick r:id="rId2" action="ppaction://hlinkfile"/>
              </a:rPr>
              <a:t> </a:t>
            </a:r>
            <a:r>
              <a:rPr lang="en-US" altLang="en-US" dirty="0" err="1" smtClean="0">
                <a:hlinkClick r:id="rId2" action="ppaction://hlinkfile"/>
              </a:rPr>
              <a:t>знања</a:t>
            </a:r>
            <a:endParaRPr lang="en-US" altLang="en-US" dirty="0" smtClean="0">
              <a:hlinkClick r:id="rId2" action="ppaction://hlinkfile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610600" cy="4572000"/>
          </a:xfrm>
        </p:spPr>
        <p:txBody>
          <a:bodyPr/>
          <a:lstStyle/>
          <a:p>
            <a:r>
              <a:rPr lang="en-US" altLang="en-US" sz="2800" dirty="0" err="1" smtClean="0"/>
              <a:t>Колоквијум</a:t>
            </a:r>
            <a:r>
              <a:rPr lang="en-US" altLang="en-US" sz="2800" dirty="0" smtClean="0"/>
              <a:t> –</a:t>
            </a:r>
            <a:r>
              <a:rPr lang="sr-Cyrl-RS" altLang="en-US" sz="2800" dirty="0" smtClean="0"/>
              <a:t> </a:t>
            </a:r>
            <a:r>
              <a:rPr lang="en-US" altLang="en-US" sz="2800" dirty="0" smtClean="0"/>
              <a:t>у </a:t>
            </a:r>
            <a:r>
              <a:rPr lang="en-US" altLang="en-US" sz="2800" dirty="0" err="1" smtClean="0"/>
              <a:t>току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наставе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или</a:t>
            </a:r>
            <a:r>
              <a:rPr lang="en-US" altLang="en-US" sz="2800" dirty="0" smtClean="0"/>
              <a:t> у </a:t>
            </a:r>
            <a:r>
              <a:rPr lang="en-US" altLang="en-US" sz="2800" dirty="0" err="1" smtClean="0"/>
              <a:t>сваком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испитном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року</a:t>
            </a:r>
            <a:r>
              <a:rPr lang="en-US" altLang="en-US" sz="2800" dirty="0" smtClean="0"/>
              <a:t> (</a:t>
            </a:r>
            <a:r>
              <a:rPr lang="sr-Cyrl-RS" altLang="en-US" sz="2800" dirty="0" smtClean="0"/>
              <a:t>рад са </a:t>
            </a:r>
            <a:r>
              <a:rPr lang="en-US" altLang="en-US" sz="2800" i="1" dirty="0" smtClean="0"/>
              <a:t>MS Access </a:t>
            </a:r>
            <a:r>
              <a:rPr lang="en-US" altLang="en-US" sz="2800" dirty="0" err="1" smtClean="0"/>
              <a:t>баз</a:t>
            </a:r>
            <a:r>
              <a:rPr lang="sr-Cyrl-RS" altLang="en-US" sz="2800" dirty="0" smtClean="0"/>
              <a:t>ом </a:t>
            </a:r>
            <a:r>
              <a:rPr lang="en-US" altLang="en-US" sz="2800" dirty="0" err="1" smtClean="0"/>
              <a:t>података</a:t>
            </a:r>
            <a:r>
              <a:rPr lang="en-US" altLang="en-US" sz="2800" dirty="0" smtClean="0"/>
              <a:t>): 3</a:t>
            </a:r>
            <a:r>
              <a:rPr lang="sr-Cyrl-RS" altLang="en-US" sz="2800" dirty="0" smtClean="0"/>
              <a:t>5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бодова</a:t>
            </a:r>
            <a:r>
              <a:rPr lang="en-US" altLang="en-US" sz="2800" dirty="0" smtClean="0"/>
              <a:t>.</a:t>
            </a:r>
          </a:p>
          <a:p>
            <a:r>
              <a:rPr lang="en-US" altLang="en-US" sz="2800" dirty="0" err="1" smtClean="0"/>
              <a:t>Пројектни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задатак</a:t>
            </a:r>
            <a:r>
              <a:rPr lang="en-US" altLang="en-US" sz="2800" dirty="0" smtClean="0"/>
              <a:t> – </a:t>
            </a:r>
            <a:r>
              <a:rPr lang="en-US" altLang="en-US" sz="2800" dirty="0" err="1" smtClean="0"/>
              <a:t>самосталан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рад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студента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уз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консултације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са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асистентом</a:t>
            </a:r>
            <a:r>
              <a:rPr lang="en-US" altLang="en-US" sz="2800" dirty="0" smtClean="0"/>
              <a:t> (</a:t>
            </a:r>
            <a:r>
              <a:rPr lang="sr-Cyrl-RS" altLang="en-US" sz="2800" dirty="0" smtClean="0"/>
              <a:t>рад са </a:t>
            </a:r>
            <a:r>
              <a:rPr lang="en-US" altLang="en-US" sz="2800" i="1" dirty="0" smtClean="0"/>
              <a:t>MS SQL Server </a:t>
            </a:r>
            <a:r>
              <a:rPr lang="en-US" altLang="en-US" sz="2800" dirty="0" err="1" smtClean="0"/>
              <a:t>баз</a:t>
            </a:r>
            <a:r>
              <a:rPr lang="sr-Cyrl-RS" altLang="en-US" sz="2800" dirty="0" smtClean="0"/>
              <a:t>ом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података</a:t>
            </a:r>
            <a:r>
              <a:rPr lang="en-US" altLang="en-US" sz="2800" dirty="0" smtClean="0"/>
              <a:t>): 3</a:t>
            </a:r>
            <a:r>
              <a:rPr lang="sr-Cyrl-RS" altLang="en-US" sz="2800" dirty="0" smtClean="0"/>
              <a:t>5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бодова</a:t>
            </a:r>
            <a:r>
              <a:rPr lang="en-US" altLang="en-US" sz="2800" dirty="0" smtClean="0"/>
              <a:t>.</a:t>
            </a:r>
          </a:p>
          <a:p>
            <a:r>
              <a:rPr lang="en-US" altLang="en-US" sz="2800" dirty="0" err="1" smtClean="0"/>
              <a:t>Завршни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испит</a:t>
            </a:r>
            <a:r>
              <a:rPr lang="en-US" altLang="en-US" sz="2800" dirty="0" smtClean="0"/>
              <a:t>: 30 </a:t>
            </a:r>
            <a:r>
              <a:rPr lang="en-US" altLang="en-US" sz="2800" dirty="0" err="1" smtClean="0"/>
              <a:t>бодова</a:t>
            </a:r>
            <a:r>
              <a:rPr lang="en-US" altLang="en-US" sz="2800" dirty="0" smtClean="0"/>
              <a:t>.</a:t>
            </a:r>
            <a:endParaRPr lang="sr-Latn-RS" altLang="en-US" sz="2800" dirty="0" smtClean="0"/>
          </a:p>
          <a:p>
            <a:r>
              <a:rPr lang="sr-Cyrl-RS" altLang="en-US" sz="2800" dirty="0" smtClean="0">
                <a:solidFill>
                  <a:srgbClr val="FF0000"/>
                </a:solidFill>
              </a:rPr>
              <a:t>Предмет </a:t>
            </a:r>
            <a:r>
              <a:rPr lang="en-US" altLang="en-US" sz="2800" dirty="0" smtClean="0">
                <a:solidFill>
                  <a:srgbClr val="FF0000"/>
                </a:solidFill>
              </a:rPr>
              <a:t>je </a:t>
            </a:r>
            <a:r>
              <a:rPr lang="sr-Cyrl-RS" altLang="en-US" sz="2800" dirty="0" smtClean="0">
                <a:solidFill>
                  <a:srgbClr val="FF0000"/>
                </a:solidFill>
              </a:rPr>
              <a:t>у периоду 2011-202</a:t>
            </a:r>
            <a:r>
              <a:rPr lang="sr-Latn-RS" altLang="en-US" sz="2800" dirty="0" smtClean="0">
                <a:solidFill>
                  <a:srgbClr val="FF0000"/>
                </a:solidFill>
              </a:rPr>
              <a:t>2</a:t>
            </a:r>
            <a:r>
              <a:rPr lang="sr-Cyrl-RS" altLang="en-US" sz="2800" dirty="0" smtClean="0">
                <a:solidFill>
                  <a:srgbClr val="FF0000"/>
                </a:solidFill>
              </a:rPr>
              <a:t>. год. </a:t>
            </a:r>
            <a:r>
              <a:rPr lang="sr-Cyrl-RS" altLang="en-US" sz="2800" dirty="0">
                <a:solidFill>
                  <a:srgbClr val="FF0000"/>
                </a:solidFill>
              </a:rPr>
              <a:t>б</a:t>
            </a:r>
            <a:r>
              <a:rPr lang="sr-Cyrl-RS" altLang="en-US" sz="2800" dirty="0" smtClean="0">
                <a:solidFill>
                  <a:srgbClr val="FF0000"/>
                </a:solidFill>
              </a:rPr>
              <a:t>ирало 2</a:t>
            </a:r>
            <a:r>
              <a:rPr lang="sr-Latn-RS" altLang="en-US" sz="2800" dirty="0" smtClean="0">
                <a:solidFill>
                  <a:srgbClr val="FF0000"/>
                </a:solidFill>
              </a:rPr>
              <a:t>4</a:t>
            </a:r>
            <a:r>
              <a:rPr lang="sr-Cyrl-RS" altLang="en-US" sz="2800" dirty="0" smtClean="0">
                <a:solidFill>
                  <a:srgbClr val="FF0000"/>
                </a:solidFill>
              </a:rPr>
              <a:t>, а положоло </a:t>
            </a:r>
            <a:r>
              <a:rPr lang="sr-Latn-RS" altLang="en-US" sz="2800" dirty="0" smtClean="0">
                <a:solidFill>
                  <a:srgbClr val="FF0000"/>
                </a:solidFill>
              </a:rPr>
              <a:t>20</a:t>
            </a:r>
            <a:r>
              <a:rPr lang="sr-Cyrl-RS" altLang="en-US" sz="2800" dirty="0" smtClean="0">
                <a:solidFill>
                  <a:srgbClr val="FF0000"/>
                </a:solidFill>
              </a:rPr>
              <a:t> студената са ср. </a:t>
            </a:r>
            <a:r>
              <a:rPr lang="en-US" altLang="en-US" sz="2800" dirty="0" smtClean="0">
                <a:solidFill>
                  <a:srgbClr val="FF0000"/>
                </a:solidFill>
              </a:rPr>
              <a:t>o</a:t>
            </a:r>
            <a:r>
              <a:rPr lang="sr-Cyrl-RS" altLang="en-US" sz="2800" dirty="0" smtClean="0">
                <a:solidFill>
                  <a:srgbClr val="FF0000"/>
                </a:solidFill>
              </a:rPr>
              <a:t>ценом </a:t>
            </a:r>
            <a:r>
              <a:rPr lang="en-US" altLang="en-US" sz="2800" dirty="0" smtClean="0">
                <a:solidFill>
                  <a:srgbClr val="FF0000"/>
                </a:solidFill>
              </a:rPr>
              <a:t>7.8</a:t>
            </a:r>
            <a:r>
              <a:rPr lang="sr-Latn-RS" altLang="en-US" sz="2800" dirty="0" smtClean="0">
                <a:solidFill>
                  <a:srgbClr val="FF0000"/>
                </a:solidFill>
              </a:rPr>
              <a:t>5</a:t>
            </a:r>
            <a:r>
              <a:rPr lang="en-US" altLang="en-US" sz="2800" dirty="0" smtClean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91765" y="928602"/>
            <a:ext cx="8229600" cy="609600"/>
          </a:xfrm>
        </p:spPr>
        <p:txBody>
          <a:bodyPr/>
          <a:lstStyle/>
          <a:p>
            <a:r>
              <a:rPr lang="sr-Cyrl-RS" altLang="en-US" dirty="0" smtClean="0"/>
              <a:t>Зашто бирати БПТК?</a:t>
            </a:r>
            <a:endParaRPr lang="en-US" alt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01236" y="1979891"/>
            <a:ext cx="8229600" cy="4114800"/>
          </a:xfrm>
        </p:spPr>
        <p:txBody>
          <a:bodyPr/>
          <a:lstStyle/>
          <a:p>
            <a:endParaRPr lang="sr-Latn-RS" dirty="0" smtClean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83233" y="6428581"/>
            <a:ext cx="85381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400" dirty="0" err="1">
                <a:solidFill>
                  <a:srgbClr val="FF0000"/>
                </a:solidFill>
              </a:rPr>
              <a:t>Izvor</a:t>
            </a:r>
            <a:r>
              <a:rPr lang="en-US" altLang="en-US" sz="1400" dirty="0" smtClean="0">
                <a:solidFill>
                  <a:srgbClr val="FF0000"/>
                </a:solidFill>
              </a:rPr>
              <a:t>:</a:t>
            </a:r>
            <a:r>
              <a:rPr lang="sr-Latn-RS" altLang="en-US" sz="1400" dirty="0" smtClean="0">
                <a:solidFill>
                  <a:srgbClr val="FF0000"/>
                </a:solidFill>
              </a:rPr>
              <a:t> ht</a:t>
            </a:r>
            <a:r>
              <a:rPr lang="en-US" altLang="en-US" sz="1400" dirty="0" smtClean="0">
                <a:solidFill>
                  <a:srgbClr val="FF0000"/>
                </a:solidFill>
              </a:rPr>
              <a:t>ps</a:t>
            </a:r>
            <a:r>
              <a:rPr lang="en-US" altLang="en-US" sz="1400" dirty="0">
                <a:solidFill>
                  <a:srgbClr val="FF0000"/>
                </a:solidFill>
              </a:rPr>
              <a:t>://www.techrepublic.com/article/top-programming-languages-employers-want/</a:t>
            </a:r>
            <a:r>
              <a:rPr lang="sr-Latn-RS" altLang="en-US" sz="1400" dirty="0">
                <a:solidFill>
                  <a:srgbClr val="FF0000"/>
                </a:solidFill>
              </a:rPr>
              <a:t>, </a:t>
            </a:r>
            <a:r>
              <a:rPr lang="en-US" altLang="en-US" sz="1400" dirty="0">
                <a:solidFill>
                  <a:srgbClr val="FF0000"/>
                </a:solidFill>
              </a:rPr>
              <a:t>February 3, </a:t>
            </a:r>
            <a:r>
              <a:rPr lang="en-US" altLang="en-US" sz="1400" dirty="0" smtClean="0">
                <a:solidFill>
                  <a:srgbClr val="FF0000"/>
                </a:solidFill>
              </a:rPr>
              <a:t>2023</a:t>
            </a:r>
            <a:endParaRPr lang="en-US" altLang="en-US" sz="1400" dirty="0">
              <a:solidFill>
                <a:srgbClr val="FF0000"/>
              </a:solidFill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-26514" y="2408814"/>
            <a:ext cx="8587819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r-Cyrl-RS" altLang="en-US" sz="1800" b="1" dirty="0" smtClean="0"/>
              <a:t>Најтраженији програмски језици према огласима послодавца у свету</a:t>
            </a:r>
            <a:endParaRPr lang="en-US" altLang="en-US" sz="1800" b="1" dirty="0"/>
          </a:p>
        </p:txBody>
      </p:sp>
      <p:sp>
        <p:nvSpPr>
          <p:cNvPr id="4" name="Rectangle 3"/>
          <p:cNvSpPr/>
          <p:nvPr/>
        </p:nvSpPr>
        <p:spPr>
          <a:xfrm>
            <a:off x="228796" y="1486637"/>
            <a:ext cx="8762804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Cyrl-RS" b="1" dirty="0" smtClean="0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Зато што вам даје могућност да овладате </a:t>
            </a:r>
            <a:r>
              <a:rPr lang="sr-Latn-RS" dirty="0" smtClean="0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тренутно </a:t>
            </a:r>
            <a:r>
              <a:rPr lang="sr-Latn-RS" dirty="0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најпопуларнијим језиком за обраду података у релационим системима </a:t>
            </a:r>
            <a:r>
              <a:rPr lang="sr-Cyrl-CS" dirty="0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sr-Cyrl-CS" b="1" dirty="0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SQL</a:t>
            </a:r>
            <a:r>
              <a:rPr lang="sr-Cyrl-CS" dirty="0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sr-Cyrl-CS" b="1" i="1" dirty="0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sr-Cyrl-CS" i="1" dirty="0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tructured </a:t>
            </a:r>
            <a:r>
              <a:rPr lang="sr-Cyrl-CS" b="1" i="1" dirty="0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en-US" i="1" dirty="0" err="1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uery</a:t>
            </a:r>
            <a:r>
              <a:rPr lang="en-US" i="1" dirty="0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i="1" dirty="0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anguage</a:t>
            </a:r>
            <a:r>
              <a:rPr lang="en-US" dirty="0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sr-Cyrl-CS" dirty="0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>
              <a:solidFill>
                <a:srgbClr val="FF0000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701235" y="2788821"/>
            <a:ext cx="7024817" cy="3554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AutoNum type="arabicPeriod"/>
            </a:pPr>
            <a:r>
              <a:rPr lang="sr-Latn-RS" altLang="en-US" sz="1800" b="1" dirty="0">
                <a:solidFill>
                  <a:srgbClr val="0E0618"/>
                </a:solidFill>
                <a:latin typeface="Proxima Nova"/>
              </a:rPr>
              <a:t>  </a:t>
            </a:r>
            <a:r>
              <a:rPr lang="en-US" altLang="en-US" sz="1800" b="1" dirty="0">
                <a:solidFill>
                  <a:srgbClr val="0E0618"/>
                </a:solidFill>
                <a:latin typeface="Proxima Nova"/>
              </a:rPr>
              <a:t>Python:</a:t>
            </a:r>
            <a:r>
              <a:rPr lang="en-US" altLang="en-US" sz="1800" dirty="0">
                <a:solidFill>
                  <a:srgbClr val="0E0618"/>
                </a:solidFill>
                <a:latin typeface="Proxima Nova"/>
              </a:rPr>
              <a:t> 68</a:t>
            </a:r>
            <a:r>
              <a:rPr lang="sr-Latn-RS" altLang="en-US" sz="1800" dirty="0">
                <a:solidFill>
                  <a:srgbClr val="0E0618"/>
                </a:solidFill>
                <a:latin typeface="Proxima Nova"/>
              </a:rPr>
              <a:t> </a:t>
            </a:r>
            <a:r>
              <a:rPr lang="en-US" altLang="en-US" sz="1800" dirty="0">
                <a:solidFill>
                  <a:srgbClr val="0E0618"/>
                </a:solidFill>
                <a:latin typeface="Proxima Nova"/>
              </a:rPr>
              <a:t>534 jobs (No. 2 in 2022)</a:t>
            </a:r>
          </a:p>
          <a:p>
            <a:pPr>
              <a:spcBef>
                <a:spcPts val="600"/>
              </a:spcBef>
              <a:buFontTx/>
              <a:buAutoNum type="arabicPeriod"/>
            </a:pPr>
            <a:r>
              <a:rPr lang="sr-Latn-RS" altLang="en-US" sz="1800" b="1" dirty="0">
                <a:solidFill>
                  <a:srgbClr val="0E0618"/>
                </a:solidFill>
                <a:latin typeface="Proxima Nova"/>
              </a:rPr>
              <a:t>  </a:t>
            </a:r>
            <a:r>
              <a:rPr lang="en-US" altLang="en-US" sz="1800" b="1" dirty="0">
                <a:solidFill>
                  <a:srgbClr val="0E0618"/>
                </a:solidFill>
                <a:latin typeface="Proxima Nova"/>
              </a:rPr>
              <a:t>SQL:</a:t>
            </a:r>
            <a:r>
              <a:rPr lang="en-US" altLang="en-US" sz="1800" dirty="0">
                <a:solidFill>
                  <a:srgbClr val="0E0618"/>
                </a:solidFill>
                <a:latin typeface="Proxima Nova"/>
              </a:rPr>
              <a:t> 57</a:t>
            </a:r>
            <a:r>
              <a:rPr lang="sr-Latn-RS" altLang="en-US" sz="1800" dirty="0">
                <a:solidFill>
                  <a:srgbClr val="0E0618"/>
                </a:solidFill>
                <a:latin typeface="Proxima Nova"/>
              </a:rPr>
              <a:t> </a:t>
            </a:r>
            <a:r>
              <a:rPr lang="en-US" altLang="en-US" sz="1800" dirty="0">
                <a:solidFill>
                  <a:srgbClr val="0E0618"/>
                </a:solidFill>
                <a:latin typeface="Proxima Nova"/>
              </a:rPr>
              <a:t>971 jobs (No. 3)</a:t>
            </a:r>
          </a:p>
          <a:p>
            <a:pPr>
              <a:spcBef>
                <a:spcPts val="600"/>
              </a:spcBef>
              <a:buFontTx/>
              <a:buAutoNum type="arabicPeriod"/>
            </a:pPr>
            <a:r>
              <a:rPr lang="sr-Latn-RS" altLang="en-US" sz="1800" b="1" dirty="0">
                <a:solidFill>
                  <a:srgbClr val="0E0618"/>
                </a:solidFill>
                <a:latin typeface="Proxima Nova"/>
              </a:rPr>
              <a:t>  </a:t>
            </a:r>
            <a:r>
              <a:rPr lang="en-US" altLang="en-US" sz="1800" b="1" dirty="0">
                <a:solidFill>
                  <a:srgbClr val="0E0618"/>
                </a:solidFill>
                <a:latin typeface="Proxima Nova"/>
              </a:rPr>
              <a:t>Java:</a:t>
            </a:r>
            <a:r>
              <a:rPr lang="en-US" altLang="en-US" sz="1800" dirty="0">
                <a:solidFill>
                  <a:srgbClr val="0E0618"/>
                </a:solidFill>
                <a:latin typeface="Proxima Nova"/>
              </a:rPr>
              <a:t> 57</a:t>
            </a:r>
            <a:r>
              <a:rPr lang="sr-Latn-RS" altLang="en-US" sz="1800" dirty="0">
                <a:solidFill>
                  <a:srgbClr val="0E0618"/>
                </a:solidFill>
                <a:latin typeface="Proxima Nova"/>
              </a:rPr>
              <a:t> </a:t>
            </a:r>
            <a:r>
              <a:rPr lang="en-US" altLang="en-US" sz="1800" dirty="0">
                <a:solidFill>
                  <a:srgbClr val="0E0618"/>
                </a:solidFill>
                <a:latin typeface="Proxima Nova"/>
              </a:rPr>
              <a:t>236 jobs (No. 1)</a:t>
            </a:r>
          </a:p>
          <a:p>
            <a:pPr>
              <a:spcBef>
                <a:spcPts val="600"/>
              </a:spcBef>
              <a:buFontTx/>
              <a:buAutoNum type="arabicPeriod"/>
            </a:pPr>
            <a:r>
              <a:rPr lang="sr-Latn-RS" altLang="en-US" sz="1800" b="1" dirty="0">
                <a:solidFill>
                  <a:srgbClr val="0E0618"/>
                </a:solidFill>
                <a:latin typeface="Proxima Nova"/>
              </a:rPr>
              <a:t>  </a:t>
            </a:r>
            <a:r>
              <a:rPr lang="en-US" altLang="en-US" sz="1800" b="1" dirty="0">
                <a:solidFill>
                  <a:srgbClr val="0E0618"/>
                </a:solidFill>
                <a:latin typeface="Proxima Nova"/>
              </a:rPr>
              <a:t>JavaScript:</a:t>
            </a:r>
            <a:r>
              <a:rPr lang="en-US" altLang="en-US" sz="1800" dirty="0">
                <a:solidFill>
                  <a:srgbClr val="0E0618"/>
                </a:solidFill>
                <a:latin typeface="Proxima Nova"/>
              </a:rPr>
              <a:t> 48</a:t>
            </a:r>
            <a:r>
              <a:rPr lang="sr-Latn-RS" altLang="en-US" sz="1800" dirty="0">
                <a:solidFill>
                  <a:srgbClr val="0E0618"/>
                </a:solidFill>
                <a:latin typeface="Proxima Nova"/>
              </a:rPr>
              <a:t> </a:t>
            </a:r>
            <a:r>
              <a:rPr lang="en-US" altLang="en-US" sz="1800" dirty="0">
                <a:solidFill>
                  <a:srgbClr val="0E0618"/>
                </a:solidFill>
                <a:latin typeface="Proxima Nova"/>
              </a:rPr>
              <a:t>041 jobs (No. 4)</a:t>
            </a:r>
          </a:p>
          <a:p>
            <a:pPr>
              <a:spcBef>
                <a:spcPts val="600"/>
              </a:spcBef>
              <a:buFontTx/>
              <a:buAutoNum type="arabicPeriod"/>
            </a:pPr>
            <a:r>
              <a:rPr lang="sr-Latn-RS" altLang="en-US" sz="1800" b="1" dirty="0">
                <a:solidFill>
                  <a:srgbClr val="0E0618"/>
                </a:solidFill>
                <a:latin typeface="Proxima Nova"/>
              </a:rPr>
              <a:t>  </a:t>
            </a:r>
            <a:r>
              <a:rPr lang="en-US" altLang="en-US" sz="1800" b="1" dirty="0">
                <a:solidFill>
                  <a:srgbClr val="0E0618"/>
                </a:solidFill>
                <a:latin typeface="Proxima Nova"/>
              </a:rPr>
              <a:t>C:</a:t>
            </a:r>
            <a:r>
              <a:rPr lang="en-US" altLang="en-US" sz="1800" dirty="0">
                <a:solidFill>
                  <a:srgbClr val="0E0618"/>
                </a:solidFill>
                <a:latin typeface="Proxima Nova"/>
              </a:rPr>
              <a:t> 35</a:t>
            </a:r>
            <a:r>
              <a:rPr lang="sr-Latn-RS" altLang="en-US" sz="1800" dirty="0">
                <a:solidFill>
                  <a:srgbClr val="0E0618"/>
                </a:solidFill>
                <a:latin typeface="Proxima Nova"/>
              </a:rPr>
              <a:t> </a:t>
            </a:r>
            <a:r>
              <a:rPr lang="en-US" altLang="en-US" sz="1800" dirty="0">
                <a:solidFill>
                  <a:srgbClr val="0E0618"/>
                </a:solidFill>
                <a:latin typeface="Proxima Nova"/>
              </a:rPr>
              <a:t>702 jobs (No. 7)</a:t>
            </a:r>
          </a:p>
          <a:p>
            <a:pPr>
              <a:spcBef>
                <a:spcPts val="600"/>
              </a:spcBef>
              <a:buFontTx/>
              <a:buAutoNum type="arabicPeriod"/>
            </a:pPr>
            <a:r>
              <a:rPr lang="sr-Latn-RS" altLang="en-US" sz="1800" b="1" dirty="0">
                <a:solidFill>
                  <a:srgbClr val="0E0618"/>
                </a:solidFill>
                <a:latin typeface="Proxima Nova"/>
              </a:rPr>
              <a:t>  </a:t>
            </a:r>
            <a:r>
              <a:rPr lang="en-US" altLang="en-US" sz="1800" b="1" dirty="0">
                <a:solidFill>
                  <a:srgbClr val="0E0618"/>
                </a:solidFill>
                <a:latin typeface="Proxima Nova"/>
              </a:rPr>
              <a:t>C++:</a:t>
            </a:r>
            <a:r>
              <a:rPr lang="en-US" altLang="en-US" sz="1800" dirty="0">
                <a:solidFill>
                  <a:srgbClr val="0E0618"/>
                </a:solidFill>
                <a:latin typeface="Proxima Nova"/>
              </a:rPr>
              <a:t> 35</a:t>
            </a:r>
            <a:r>
              <a:rPr lang="sr-Latn-RS" altLang="en-US" sz="1800" dirty="0">
                <a:solidFill>
                  <a:srgbClr val="0E0618"/>
                </a:solidFill>
                <a:latin typeface="Proxima Nova"/>
              </a:rPr>
              <a:t> </a:t>
            </a:r>
            <a:r>
              <a:rPr lang="en-US" altLang="en-US" sz="1800" dirty="0">
                <a:solidFill>
                  <a:srgbClr val="0E0618"/>
                </a:solidFill>
                <a:latin typeface="Proxima Nova"/>
              </a:rPr>
              <a:t>281 jobs (No. 5)</a:t>
            </a:r>
          </a:p>
          <a:p>
            <a:pPr>
              <a:spcBef>
                <a:spcPts val="600"/>
              </a:spcBef>
              <a:buFontTx/>
              <a:buAutoNum type="arabicPeriod"/>
            </a:pPr>
            <a:r>
              <a:rPr lang="sr-Latn-RS" altLang="en-US" sz="1800" b="1" dirty="0">
                <a:solidFill>
                  <a:srgbClr val="0E0618"/>
                </a:solidFill>
                <a:latin typeface="Proxima Nova"/>
              </a:rPr>
              <a:t>  </a:t>
            </a:r>
            <a:r>
              <a:rPr lang="en-US" altLang="en-US" sz="1800" b="1" dirty="0">
                <a:solidFill>
                  <a:srgbClr val="0E0618"/>
                </a:solidFill>
                <a:latin typeface="Proxima Nova"/>
              </a:rPr>
              <a:t>Go:</a:t>
            </a:r>
            <a:r>
              <a:rPr lang="en-US" altLang="en-US" sz="1800" dirty="0">
                <a:solidFill>
                  <a:srgbClr val="0E0618"/>
                </a:solidFill>
                <a:latin typeface="Proxima Nova"/>
              </a:rPr>
              <a:t> 32</a:t>
            </a:r>
            <a:r>
              <a:rPr lang="sr-Latn-RS" altLang="en-US" sz="1800" dirty="0">
                <a:solidFill>
                  <a:srgbClr val="0E0618"/>
                </a:solidFill>
                <a:latin typeface="Proxima Nova"/>
              </a:rPr>
              <a:t> </a:t>
            </a:r>
            <a:r>
              <a:rPr lang="en-US" altLang="en-US" sz="1800" dirty="0">
                <a:solidFill>
                  <a:srgbClr val="0E0618"/>
                </a:solidFill>
                <a:latin typeface="Proxima Nova"/>
              </a:rPr>
              <a:t>503 jobs (No. 8)</a:t>
            </a:r>
          </a:p>
          <a:p>
            <a:pPr>
              <a:spcBef>
                <a:spcPts val="600"/>
              </a:spcBef>
              <a:buFontTx/>
              <a:buAutoNum type="arabicPeriod"/>
            </a:pPr>
            <a:r>
              <a:rPr lang="sr-Latn-RS" altLang="en-US" sz="1800" b="1" dirty="0">
                <a:solidFill>
                  <a:srgbClr val="0E0618"/>
                </a:solidFill>
                <a:latin typeface="Proxima Nova"/>
              </a:rPr>
              <a:t>  </a:t>
            </a:r>
            <a:r>
              <a:rPr lang="en-US" altLang="en-US" sz="1800" b="1" dirty="0">
                <a:solidFill>
                  <a:srgbClr val="0E0618"/>
                </a:solidFill>
                <a:latin typeface="Proxima Nova"/>
              </a:rPr>
              <a:t>C#:</a:t>
            </a:r>
            <a:r>
              <a:rPr lang="en-US" altLang="en-US" sz="1800" dirty="0">
                <a:solidFill>
                  <a:srgbClr val="0E0618"/>
                </a:solidFill>
                <a:latin typeface="Proxima Nova"/>
              </a:rPr>
              <a:t> 29</a:t>
            </a:r>
            <a:r>
              <a:rPr lang="sr-Latn-RS" altLang="en-US" sz="1800" dirty="0">
                <a:solidFill>
                  <a:srgbClr val="0E0618"/>
                </a:solidFill>
                <a:latin typeface="Proxima Nova"/>
              </a:rPr>
              <a:t> </a:t>
            </a:r>
            <a:r>
              <a:rPr lang="en-US" altLang="en-US" sz="1800" dirty="0">
                <a:solidFill>
                  <a:srgbClr val="0E0618"/>
                </a:solidFill>
                <a:latin typeface="Proxima Nova"/>
              </a:rPr>
              <a:t>084 jobs (No. 6)</a:t>
            </a:r>
          </a:p>
          <a:p>
            <a:pPr>
              <a:spcBef>
                <a:spcPts val="600"/>
              </a:spcBef>
              <a:buFontTx/>
              <a:buAutoNum type="arabicPeriod"/>
            </a:pPr>
            <a:r>
              <a:rPr lang="sr-Latn-RS" altLang="en-US" sz="1800" b="1" dirty="0">
                <a:solidFill>
                  <a:srgbClr val="0E0618"/>
                </a:solidFill>
                <a:latin typeface="Proxima Nova"/>
              </a:rPr>
              <a:t>  </a:t>
            </a:r>
            <a:r>
              <a:rPr lang="en-US" altLang="en-US" sz="1800" b="1" dirty="0">
                <a:solidFill>
                  <a:srgbClr val="0E0618"/>
                </a:solidFill>
                <a:latin typeface="Proxima Nova"/>
              </a:rPr>
              <a:t>Assembly:</a:t>
            </a:r>
            <a:r>
              <a:rPr lang="en-US" altLang="en-US" sz="1800" dirty="0">
                <a:solidFill>
                  <a:srgbClr val="0E0618"/>
                </a:solidFill>
                <a:latin typeface="Proxima Nova"/>
              </a:rPr>
              <a:t> 14,866 jobs (No. 10)</a:t>
            </a:r>
          </a:p>
          <a:p>
            <a:pPr>
              <a:spcBef>
                <a:spcPts val="600"/>
              </a:spcBef>
              <a:buFontTx/>
              <a:buAutoNum type="arabicPeriod"/>
            </a:pPr>
            <a:r>
              <a:rPr lang="en-US" altLang="en-US" sz="1800" b="1" dirty="0">
                <a:solidFill>
                  <a:srgbClr val="0E0618"/>
                </a:solidFill>
                <a:latin typeface="Proxima Nova"/>
              </a:rPr>
              <a:t>MATLAB:</a:t>
            </a:r>
            <a:r>
              <a:rPr lang="en-US" altLang="en-US" sz="1800" dirty="0">
                <a:solidFill>
                  <a:srgbClr val="0E0618"/>
                </a:solidFill>
                <a:latin typeface="Proxima Nova"/>
              </a:rPr>
              <a:t> 8,504 jobs (previously unranked)</a:t>
            </a:r>
          </a:p>
        </p:txBody>
      </p:sp>
      <p:sp>
        <p:nvSpPr>
          <p:cNvPr id="9" name="Rectangle 8"/>
          <p:cNvSpPr/>
          <p:nvPr/>
        </p:nvSpPr>
        <p:spPr>
          <a:xfrm>
            <a:off x="687566" y="3112591"/>
            <a:ext cx="4036834" cy="33104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21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2272</TotalTime>
  <Words>1033</Words>
  <Application>Microsoft Office PowerPoint</Application>
  <PresentationFormat>On-screen Show (4:3)</PresentationFormat>
  <Paragraphs>97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Proxima Nova</vt:lpstr>
      <vt:lpstr>Times New Roman</vt:lpstr>
      <vt:lpstr>Wingdings</vt:lpstr>
      <vt:lpstr>Default Design</vt:lpstr>
      <vt:lpstr>Bitmap Image</vt:lpstr>
      <vt:lpstr>  Шифра: БПТК Семестар: први Статус: изборни Фонд: 2+2 ЕСПБодови: 6  </vt:lpstr>
      <vt:lpstr>Садржај</vt:lpstr>
      <vt:lpstr>Садржај</vt:lpstr>
      <vt:lpstr>Циљ предмета</vt:lpstr>
      <vt:lpstr>Појам базе података</vt:lpstr>
      <vt:lpstr>РСУБП Microsoft Access</vt:lpstr>
      <vt:lpstr>РСУБП Microsoft SQL Server</vt:lpstr>
      <vt:lpstr>Провера знања</vt:lpstr>
      <vt:lpstr>Зашто бирати БПТК?</vt:lpstr>
      <vt:lpstr>Зашто бирати БПТК?</vt:lpstr>
      <vt:lpstr>Зашто бирати БПТК?</vt:lpstr>
      <vt:lpstr>PowerPoint Presentation</vt:lpstr>
      <vt:lpstr>Пример релационе базе података у телекомуникационом саобраћају   Релациони модел једног контакт центра из пројектног задатка студенткиње Татјане Манојловић </vt:lpstr>
      <vt:lpstr> Релациони модел једног транспортног предузећа из пројектног задатка студента Ивана Деспића </vt:lpstr>
      <vt:lpstr> Релациони модел једног транспортног предузећа из пројектног задатка студента Владимира Марковића </vt:lpstr>
      <vt:lpstr> Релациони модел једне аутобуске станице из пројектног задатка студента Слободана Илића </vt:lpstr>
      <vt:lpstr> Релациони модел једног складишта из пројектног задатка студента Филипа Гашића </vt:lpstr>
      <vt:lpstr>Литература</vt:lpstr>
    </vt:vector>
  </TitlesOfParts>
  <Company>Saobracajni fakultet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Snežana</cp:lastModifiedBy>
  <cp:revision>120</cp:revision>
  <dcterms:created xsi:type="dcterms:W3CDTF">2013-09-25T10:08:17Z</dcterms:created>
  <dcterms:modified xsi:type="dcterms:W3CDTF">2023-10-05T13:59:50Z</dcterms:modified>
</cp:coreProperties>
</file>