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6" r:id="rId3"/>
    <p:sldId id="270" r:id="rId4"/>
    <p:sldId id="264" r:id="rId5"/>
    <p:sldId id="26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5CCF98-2B3D-43F0-83A5-4B35556C9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19" y="205428"/>
            <a:ext cx="5079365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0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6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4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747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73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02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12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8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2D32C-3955-47B2-8C3A-F19E9061D5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0" y="6340248"/>
            <a:ext cx="2973238" cy="44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7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6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8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2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0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2DDD56-B897-44F2-9975-2EF951B7DD1A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57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932583"/>
          </a:xfrm>
        </p:spPr>
        <p:txBody>
          <a:bodyPr>
            <a:normAutofit fontScale="90000"/>
          </a:bodyPr>
          <a:lstStyle/>
          <a:p>
            <a:r>
              <a:rPr lang="sr-Cyrl-RS" sz="6800" b="1" dirty="0">
                <a:solidFill>
                  <a:schemeClr val="tx1"/>
                </a:solidFill>
              </a:rPr>
              <a:t>ФИНАНСИЈСКИ МЕНАЏМЕНТ У ТРАНСПОРТУ И КОМУНИКАЦИЈАМА</a:t>
            </a:r>
            <a:endParaRPr lang="en-US" sz="6800" b="1" dirty="0">
              <a:solidFill>
                <a:schemeClr val="tx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58A5190-BC2B-49D6-ACD9-57FAE67BA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6188764"/>
            <a:ext cx="8825658" cy="357809"/>
          </a:xfrm>
        </p:spPr>
        <p:txBody>
          <a:bodyPr>
            <a:normAutofit fontScale="92500" lnSpcReduction="10000"/>
          </a:bodyPr>
          <a:lstStyle/>
          <a:p>
            <a:r>
              <a:rPr lang="sr-Cyrl-RS" b="1" dirty="0">
                <a:solidFill>
                  <a:schemeClr val="tx1"/>
                </a:solidFill>
              </a:rPr>
              <a:t>ИЗБОРНИ ПРЕДМЕТ – МАСТЕР СТУДИЈЕ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0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800" b="1" dirty="0">
                <a:solidFill>
                  <a:schemeClr val="tx1"/>
                </a:solidFill>
              </a:rPr>
              <a:t>Финансијски менаџмент у ТиК</a:t>
            </a:r>
            <a:endParaRPr lang="en-GB" sz="3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Autofit/>
          </a:bodyPr>
          <a:lstStyle/>
          <a:p>
            <a:r>
              <a:rPr lang="sr-Cyrl-CS" dirty="0"/>
              <a:t>Теоријска настава обухвата следеће теме:</a:t>
            </a:r>
            <a:endParaRPr lang="en-GB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sr-Cyrl-CS" dirty="0"/>
              <a:t>Финансијска функција у предузећу.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Cyrl-CS" dirty="0"/>
              <a:t>Управљање средствима и изворима средстава.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Cyrl-CS" dirty="0"/>
              <a:t>Начини финансирања. Политика финансирања. Кредитирање. Лизинг. Заједничко улагање. Финансирање путем хартија од вредности.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Cyrl-CS" dirty="0"/>
              <a:t>Управљање новчаним токовима. Управљање приходима и трошковима.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Cyrl-CS" dirty="0"/>
              <a:t>Финансијски информациони системи. Систем управљања финансијама у предузећу.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Cyrl-CS" dirty="0"/>
              <a:t>Планирање финансијских активности.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Cyrl-CS" dirty="0"/>
              <a:t>Финансијско извештавање и одлучивање. Финансијски менаџмент.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Cyrl-CS" dirty="0"/>
              <a:t>Праћење и контрола финансијских активности.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880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800" b="1" dirty="0">
                <a:solidFill>
                  <a:schemeClr val="tx1"/>
                </a:solidFill>
              </a:rPr>
              <a:t>Финансијски менаџмент у ТиК</a:t>
            </a:r>
            <a:endParaRPr lang="en-GB" sz="3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Autofit/>
          </a:bodyPr>
          <a:lstStyle/>
          <a:p>
            <a:r>
              <a:rPr lang="sr-Cyrl-RS" dirty="0"/>
              <a:t>Практична настава обухвата: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Cyrl-RS" dirty="0"/>
              <a:t>Вежбање </a:t>
            </a:r>
            <a:r>
              <a:rPr lang="sr-Cyrl-CS" dirty="0"/>
              <a:t>задатака из области кључних показатеља финансијског пословања.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Cyrl-CS" dirty="0"/>
              <a:t>Анализу конкретних примера из праксе.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Cyrl-CS" dirty="0"/>
              <a:t>Тумачење пословних и финансијских резултата предузећа.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Cyrl-CS" dirty="0"/>
              <a:t>Разматрање метода управљања финансијама у предузећима која послују у сектору транспорта и комуникација.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sr-Cyrl-CS" dirty="0"/>
          </a:p>
          <a:p>
            <a:pPr lvl="0">
              <a:buClr>
                <a:srgbClr val="0F6FC6"/>
              </a:buClr>
            </a:pPr>
            <a:r>
              <a:rPr lang="sr-Cyrl-RS" dirty="0">
                <a:solidFill>
                  <a:prstClr val="white"/>
                </a:solidFill>
              </a:rPr>
              <a:t>Студенти раде истраживачки рад који усмено презентују на испиту.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sr-Cyrl-CS" dirty="0"/>
          </a:p>
        </p:txBody>
      </p:sp>
    </p:spTree>
    <p:extLst>
      <p:ext uri="{BB962C8B-B14F-4D97-AF65-F5344CB8AC3E}">
        <p14:creationId xmlns:p14="http://schemas.microsoft.com/office/powerpoint/2010/main" val="2679140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Литература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sr-Cyrl-RS" dirty="0"/>
              <a:t>Литература су одабрана поглавља из уџбеника: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sr-Cyrl-RS" dirty="0"/>
              <a:t>	</a:t>
            </a:r>
            <a:r>
              <a:rPr lang="sr-Cyrl-CS" dirty="0"/>
              <a:t>1. </a:t>
            </a:r>
            <a:r>
              <a:rPr lang="sr-Latn-CS" dirty="0"/>
              <a:t>Todorović, M., Ivanišević, M., </a:t>
            </a:r>
            <a:r>
              <a:rPr lang="sr-Latn-CS" b="1" i="1" dirty="0"/>
              <a:t>Poslovne finansije</a:t>
            </a:r>
            <a:r>
              <a:rPr lang="sr-Latn-CS" dirty="0"/>
              <a:t>, Ekonomski </a:t>
            </a:r>
            <a:r>
              <a:rPr lang="sr-Cyrl-RS" dirty="0"/>
              <a:t>	</a:t>
            </a:r>
            <a:r>
              <a:rPr lang="sr-Latn-CS" dirty="0"/>
              <a:t>fakultet u Beogradu, 2018.</a:t>
            </a:r>
            <a:endParaRPr lang="en-GB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sr-Cyrl-RS" dirty="0"/>
              <a:t>	</a:t>
            </a:r>
            <a:r>
              <a:rPr lang="sr-Latn-CS" dirty="0"/>
              <a:t>2. Brigham, E.F., Houston, J.F., </a:t>
            </a:r>
            <a:r>
              <a:rPr lang="sr-Latn-CS" b="1" i="1" dirty="0"/>
              <a:t>Fundamentals of Financial </a:t>
            </a:r>
            <a:r>
              <a:rPr lang="sr-Cyrl-RS" b="1" i="1" dirty="0"/>
              <a:t>	</a:t>
            </a:r>
            <a:r>
              <a:rPr lang="sr-Latn-CS" b="1" i="1" dirty="0"/>
              <a:t>Management</a:t>
            </a:r>
            <a:r>
              <a:rPr lang="sr-Latn-CS" dirty="0"/>
              <a:t>, Cengage Learning, 14</a:t>
            </a:r>
            <a:r>
              <a:rPr lang="sr-Latn-CS" baseline="30000" dirty="0"/>
              <a:t>th</a:t>
            </a:r>
            <a:r>
              <a:rPr lang="sr-Latn-CS" dirty="0"/>
              <a:t> Edition, 2015.</a:t>
            </a:r>
            <a:endParaRPr lang="en-GB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sr-Cyrl-RS" dirty="0"/>
              <a:t>	3.</a:t>
            </a:r>
            <a:r>
              <a:rPr lang="sr-Latn-CS" dirty="0"/>
              <a:t> Van Horne, J.C., Wachowicz, J.M. Jr., </a:t>
            </a:r>
            <a:r>
              <a:rPr lang="sr-Latn-CS" b="1" i="1" dirty="0"/>
              <a:t>Fundamentals of Financial </a:t>
            </a:r>
            <a:r>
              <a:rPr lang="sr-Cyrl-RS" b="1" i="1" dirty="0"/>
              <a:t>	</a:t>
            </a:r>
            <a:r>
              <a:rPr lang="sr-Latn-CS" b="1" i="1" dirty="0"/>
              <a:t>Management</a:t>
            </a:r>
            <a:r>
              <a:rPr lang="sr-Latn-CS" dirty="0"/>
              <a:t>, Prentice Hall, 13</a:t>
            </a:r>
            <a:r>
              <a:rPr lang="sr-Latn-CS" baseline="30000" dirty="0"/>
              <a:t>th</a:t>
            </a:r>
            <a:r>
              <a:rPr lang="sr-Latn-CS" dirty="0"/>
              <a:t> Edition, 2009.</a:t>
            </a:r>
            <a:endParaRPr lang="en-GB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sr-Cyrl-RS" dirty="0"/>
              <a:t>	</a:t>
            </a:r>
            <a:r>
              <a:rPr lang="sr-Latn-CS" dirty="0"/>
              <a:t>4. Žarkić Joksimović, N., Benković, S., Milosavljević, M., </a:t>
            </a:r>
            <a:r>
              <a:rPr lang="sr-Latn-CS" b="1" i="1" dirty="0"/>
              <a:t>Finansijski </a:t>
            </a:r>
            <a:r>
              <a:rPr lang="sr-Cyrl-RS" b="1" i="1" dirty="0"/>
              <a:t>	</a:t>
            </a:r>
            <a:r>
              <a:rPr lang="sr-Latn-CS" b="1" i="1" dirty="0"/>
              <a:t>menadžment</a:t>
            </a:r>
            <a:r>
              <a:rPr lang="sr-Latn-CS" dirty="0"/>
              <a:t>, Fakultet organizacionih nauka, Beograd, 2013.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60533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Наставници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 lvl="0">
              <a:spcBef>
                <a:spcPts val="1200"/>
              </a:spcBef>
              <a:spcAft>
                <a:spcPts val="1200"/>
              </a:spcAft>
              <a:buClr>
                <a:srgbClr val="0F6FC6"/>
              </a:buClr>
            </a:pPr>
            <a:r>
              <a:rPr lang="sr-Cyrl-RS" dirty="0">
                <a:solidFill>
                  <a:prstClr val="white"/>
                </a:solidFill>
              </a:rPr>
              <a:t>За додатне информације и сва питања студенти се могу обратити предметним наставницима:</a:t>
            </a:r>
          </a:p>
          <a:p>
            <a:pPr marL="0" lvl="0" indent="0">
              <a:spcBef>
                <a:spcPts val="1200"/>
              </a:spcBef>
              <a:spcAft>
                <a:spcPts val="12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Јелица Петровић-Вујачић</a:t>
            </a:r>
            <a:r>
              <a:rPr lang="sr-Cyrl-RS" dirty="0">
                <a:solidFill>
                  <a:prstClr val="white"/>
                </a:solidFill>
              </a:rPr>
              <a:t>, редовни професор, кабинет 006,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j.petrovic@sf.bg.ac.rs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Снежана Каплановић</a:t>
            </a:r>
            <a:r>
              <a:rPr lang="sr-Cyrl-RS" dirty="0">
                <a:solidFill>
                  <a:prstClr val="white"/>
                </a:solidFill>
              </a:rPr>
              <a:t>, ванредни професор, кабинет 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s.kaplanovic@sf.bg.ac.rs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Марко Миљковић</a:t>
            </a:r>
            <a:r>
              <a:rPr lang="sr-Cyrl-RS" dirty="0">
                <a:solidFill>
                  <a:prstClr val="white"/>
                </a:solidFill>
              </a:rPr>
              <a:t>, доцент, кабинет </a:t>
            </a:r>
            <a:r>
              <a:rPr lang="sr-Latn-RS" dirty="0">
                <a:solidFill>
                  <a:prstClr val="white"/>
                </a:solidFill>
              </a:rPr>
              <a:t>513</a:t>
            </a:r>
            <a:r>
              <a:rPr lang="sr-Cyrl-RS" dirty="0">
                <a:solidFill>
                  <a:prstClr val="white"/>
                </a:solidFill>
              </a:rPr>
              <a:t>, </a:t>
            </a:r>
            <a:r>
              <a:rPr lang="sr-Latn-RS" dirty="0">
                <a:solidFill>
                  <a:prstClr val="white"/>
                </a:solidFill>
              </a:rPr>
              <a:t>						e-mail: 	</a:t>
            </a:r>
            <a:r>
              <a:rPr lang="sr-Latn-RS" b="1" dirty="0">
                <a:solidFill>
                  <a:prstClr val="white"/>
                </a:solidFill>
              </a:rPr>
              <a:t>m.miljkovic@sf.bg.ac.rs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endParaRPr lang="sr-Cyrl-RS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374379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104</TotalTime>
  <Words>355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Ion</vt:lpstr>
      <vt:lpstr>ФИНАНСИЈСКИ МЕНАЏМЕНТ У ТРАНСПОРТУ И КОМУНИКАЦИЈАМА</vt:lpstr>
      <vt:lpstr>Финансијски менаџмент у ТиК</vt:lpstr>
      <vt:lpstr>Финансијски менаџмент у ТиК</vt:lpstr>
      <vt:lpstr>Литература</vt:lpstr>
      <vt:lpstr>Наставници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INŽENJERSKA EKONOMIJA</dc:title>
  <dc:creator>Marko Miljkovic</dc:creator>
  <cp:lastModifiedBy>Marko Miljkovic</cp:lastModifiedBy>
  <cp:revision>17</cp:revision>
  <dcterms:created xsi:type="dcterms:W3CDTF">2017-09-24T15:27:53Z</dcterms:created>
  <dcterms:modified xsi:type="dcterms:W3CDTF">2021-09-16T13:55:24Z</dcterms:modified>
</cp:coreProperties>
</file>