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4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99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07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1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5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8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7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8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1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2ADA-2764-46B7-9434-7290A3A9F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68733" cy="2387600"/>
          </a:xfrm>
        </p:spPr>
        <p:txBody>
          <a:bodyPr/>
          <a:lstStyle/>
          <a:p>
            <a:r>
              <a:rPr lang="sr-Latn-RS" dirty="0"/>
              <a:t>LOGISTIČKI PROVAJDERI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19E2B-509A-4590-B1F9-F6290A26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19793"/>
            <a:ext cx="8791575" cy="2269373"/>
          </a:xfrm>
        </p:spPr>
        <p:txBody>
          <a:bodyPr>
            <a:normAutofit fontScale="92500" lnSpcReduction="10000"/>
          </a:bodyPr>
          <a:lstStyle/>
          <a:p>
            <a:endParaRPr lang="sr-Latn-RS" dirty="0"/>
          </a:p>
          <a:p>
            <a:r>
              <a:rPr lang="sr-Latn-RS" dirty="0"/>
              <a:t>Predavanja: 	Prof. Dr Milorad Kilibarda, dipl. Inž. (miloradkilibarda@gmail.com)</a:t>
            </a:r>
          </a:p>
          <a:p>
            <a:r>
              <a:rPr lang="sr-Latn-RS" dirty="0"/>
              <a:t>			Prof. Dr Milan Andrejić, dipl. Inž. (m.andrejic@sf.bg.ac.rs)</a:t>
            </a:r>
          </a:p>
          <a:p>
            <a:r>
              <a:rPr lang="sr-Latn-RS" dirty="0"/>
              <a:t>Vežbe:</a:t>
            </a:r>
          </a:p>
          <a:p>
            <a:r>
              <a:rPr lang="sr-Latn-RS" dirty="0"/>
              <a:t>			Prof. Dr Milan Andrejić</a:t>
            </a:r>
          </a:p>
          <a:p>
            <a:r>
              <a:rPr lang="sr-Latn-RS" dirty="0"/>
              <a:t>			Vukašin Pajić, dipl. Inž. (v.pajic@sf.bg.ac.rs)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2235F-7038-4FDA-8981-2C67911D9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85" y="196453"/>
            <a:ext cx="3240338" cy="149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5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/>
              <a:t>Cilj predmeta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52" y="199185"/>
            <a:ext cx="2464057" cy="11405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334837" y="2080513"/>
            <a:ext cx="1062315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 err="1"/>
              <a:t>Osnovni</a:t>
            </a:r>
            <a:r>
              <a:rPr lang="en-US" sz="3200" dirty="0"/>
              <a:t> </a:t>
            </a:r>
            <a:r>
              <a:rPr lang="en-US" sz="3200" dirty="0" err="1"/>
              <a:t>cilj</a:t>
            </a:r>
            <a:r>
              <a:rPr lang="en-US" sz="3200" dirty="0"/>
              <a:t> </a:t>
            </a:r>
            <a:r>
              <a:rPr lang="en-US" sz="3200" dirty="0" err="1"/>
              <a:t>predmeta</a:t>
            </a:r>
            <a:r>
              <a:rPr lang="en-US" sz="3200" dirty="0"/>
              <a:t> je da se </a:t>
            </a:r>
            <a:r>
              <a:rPr lang="en-US" sz="3200" dirty="0" err="1"/>
              <a:t>studenti</a:t>
            </a:r>
            <a:r>
              <a:rPr lang="en-US" sz="3200" dirty="0"/>
              <a:t> </a:t>
            </a:r>
            <a:r>
              <a:rPr lang="en-US" sz="3200" dirty="0" err="1"/>
              <a:t>detaljnije</a:t>
            </a:r>
            <a:r>
              <a:rPr lang="en-US" sz="3200" dirty="0"/>
              <a:t> </a:t>
            </a:r>
            <a:r>
              <a:rPr lang="en-US" sz="3200" dirty="0" err="1"/>
              <a:t>upoznaju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novim</a:t>
            </a:r>
            <a:r>
              <a:rPr lang="en-US" sz="3200" dirty="0"/>
              <a:t> </a:t>
            </a:r>
            <a:r>
              <a:rPr lang="en-US" sz="3200" dirty="0" err="1"/>
              <a:t>trendovima</a:t>
            </a:r>
            <a:r>
              <a:rPr lang="en-US" sz="3200" dirty="0"/>
              <a:t>, </a:t>
            </a:r>
            <a:r>
              <a:rPr lang="en-US" sz="3200" dirty="0" err="1"/>
              <a:t>strategijama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endParaRPr lang="en-US" sz="3200" dirty="0"/>
          </a:p>
          <a:p>
            <a:pPr algn="just"/>
            <a:r>
              <a:rPr lang="en-US" sz="3200" dirty="0" err="1"/>
              <a:t>modalitetima</a:t>
            </a:r>
            <a:r>
              <a:rPr lang="en-US" sz="3200" dirty="0"/>
              <a:t> </a:t>
            </a:r>
            <a:r>
              <a:rPr lang="en-US" sz="3200" dirty="0" err="1"/>
              <a:t>pružanja</a:t>
            </a:r>
            <a:r>
              <a:rPr lang="en-US" sz="3200" dirty="0"/>
              <a:t> </a:t>
            </a:r>
            <a:r>
              <a:rPr lang="en-US" sz="3200" dirty="0" err="1"/>
              <a:t>logističkih</a:t>
            </a:r>
            <a:r>
              <a:rPr lang="en-US" sz="3200" dirty="0"/>
              <a:t> </a:t>
            </a:r>
            <a:r>
              <a:rPr lang="en-US" sz="3200" dirty="0" err="1"/>
              <a:t>usluga</a:t>
            </a:r>
            <a:r>
              <a:rPr lang="en-US" sz="3200" dirty="0"/>
              <a:t>. </a:t>
            </a:r>
            <a:endParaRPr lang="sr-Latn-RS" sz="3200" dirty="0"/>
          </a:p>
          <a:p>
            <a:pPr algn="just"/>
            <a:r>
              <a:rPr lang="en-US" sz="3200" dirty="0" err="1"/>
              <a:t>Cilj</a:t>
            </a:r>
            <a:r>
              <a:rPr lang="en-US" sz="3200" dirty="0"/>
              <a:t> je da </a:t>
            </a:r>
            <a:r>
              <a:rPr lang="en-US" sz="3200" dirty="0" err="1"/>
              <a:t>ovladaju</a:t>
            </a:r>
            <a:r>
              <a:rPr lang="en-US" sz="3200" dirty="0"/>
              <a:t> </a:t>
            </a:r>
            <a:r>
              <a:rPr lang="en-US" sz="3200" dirty="0" err="1"/>
              <a:t>znanjima</a:t>
            </a:r>
            <a:r>
              <a:rPr lang="en-US" sz="3200" dirty="0"/>
              <a:t>, </a:t>
            </a:r>
            <a:r>
              <a:rPr lang="en-US" sz="3200" dirty="0" err="1"/>
              <a:t>veštinama</a:t>
            </a:r>
            <a:r>
              <a:rPr lang="en-US" sz="3200" dirty="0"/>
              <a:t>, </a:t>
            </a:r>
            <a:r>
              <a:rPr lang="en-US" sz="3200" dirty="0" err="1"/>
              <a:t>postupcima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sr-Latn-RS" sz="3200" dirty="0"/>
              <a:t> </a:t>
            </a:r>
            <a:r>
              <a:rPr lang="en-US" sz="3200" dirty="0" err="1"/>
              <a:t>procedurama</a:t>
            </a:r>
            <a:r>
              <a:rPr lang="en-US" sz="3200" dirty="0"/>
              <a:t> </a:t>
            </a:r>
            <a:r>
              <a:rPr lang="en-US" sz="3200" dirty="0" err="1"/>
              <a:t>neophodnim</a:t>
            </a:r>
            <a:r>
              <a:rPr lang="en-US" sz="3200" dirty="0"/>
              <a:t> za </a:t>
            </a:r>
            <a:r>
              <a:rPr lang="en-US" sz="3200" dirty="0" err="1"/>
              <a:t>organizaciju</a:t>
            </a:r>
            <a:r>
              <a:rPr lang="en-US" sz="3200" dirty="0"/>
              <a:t> </a:t>
            </a:r>
            <a:r>
              <a:rPr lang="en-US" sz="3200" dirty="0" err="1"/>
              <a:t>robnih</a:t>
            </a:r>
            <a:r>
              <a:rPr lang="en-US" sz="3200" dirty="0"/>
              <a:t> </a:t>
            </a:r>
            <a:r>
              <a:rPr lang="en-US" sz="3200" dirty="0" err="1"/>
              <a:t>tokova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upravljanje</a:t>
            </a:r>
            <a:r>
              <a:rPr lang="en-US" sz="3200" dirty="0"/>
              <a:t> </a:t>
            </a:r>
            <a:r>
              <a:rPr lang="en-US" sz="3200" dirty="0" err="1"/>
              <a:t>logističkim</a:t>
            </a:r>
            <a:r>
              <a:rPr lang="en-US" sz="3200" dirty="0"/>
              <a:t> </a:t>
            </a:r>
            <a:r>
              <a:rPr lang="en-US" sz="3200" dirty="0" err="1"/>
              <a:t>procesima</a:t>
            </a:r>
            <a:r>
              <a:rPr lang="en-US" sz="3200" dirty="0"/>
              <a:t>,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posebnim</a:t>
            </a:r>
            <a:r>
              <a:rPr lang="sr-Latn-RS" sz="3200" dirty="0"/>
              <a:t> </a:t>
            </a:r>
            <a:r>
              <a:rPr lang="en-US" sz="3200" dirty="0" err="1"/>
              <a:t>osvrtom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tokove</a:t>
            </a:r>
            <a:r>
              <a:rPr lang="en-US" sz="3200" dirty="0"/>
              <a:t> </a:t>
            </a:r>
            <a:r>
              <a:rPr lang="en-US" sz="3200" dirty="0" err="1"/>
              <a:t>uvoza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izvoza</a:t>
            </a:r>
            <a:r>
              <a:rPr lang="en-US" sz="3200" dirty="0"/>
              <a:t> </a:t>
            </a:r>
            <a:r>
              <a:rPr lang="en-US" sz="3200" dirty="0" err="1"/>
              <a:t>različitih</a:t>
            </a:r>
            <a:r>
              <a:rPr lang="en-US" sz="3200" dirty="0"/>
              <a:t> </a:t>
            </a:r>
            <a:r>
              <a:rPr lang="en-US" sz="3200" dirty="0" err="1"/>
              <a:t>vrsta</a:t>
            </a:r>
            <a:r>
              <a:rPr lang="en-US" sz="3200" dirty="0"/>
              <a:t> </a:t>
            </a:r>
            <a:r>
              <a:rPr lang="en-US" sz="3200" dirty="0" err="1"/>
              <a:t>proizvoda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45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661" y="698420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teorijska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445" y="164917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485772" y="1614770"/>
            <a:ext cx="10623157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 err="1"/>
              <a:t>Evolutivni</a:t>
            </a:r>
            <a:r>
              <a:rPr lang="en-US" sz="1600" dirty="0"/>
              <a:t> </a:t>
            </a:r>
            <a:r>
              <a:rPr lang="en-US" sz="1600" dirty="0" err="1"/>
              <a:t>razvoj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provajdera</a:t>
            </a:r>
            <a:r>
              <a:rPr lang="en-US" sz="1600" dirty="0"/>
              <a:t>; </a:t>
            </a:r>
            <a:r>
              <a:rPr lang="en-US" sz="1600" dirty="0" err="1"/>
              <a:t>različite</a:t>
            </a:r>
            <a:r>
              <a:rPr lang="en-US" sz="1600" dirty="0"/>
              <a:t> </a:t>
            </a:r>
            <a:r>
              <a:rPr lang="en-US" sz="1600" dirty="0" err="1"/>
              <a:t>strategije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modeli</a:t>
            </a:r>
            <a:r>
              <a:rPr lang="en-US" sz="1600" dirty="0"/>
              <a:t> </a:t>
            </a:r>
            <a:r>
              <a:rPr lang="en-US" sz="1600" dirty="0" err="1"/>
              <a:t>pružanja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usluga</a:t>
            </a:r>
            <a:r>
              <a:rPr lang="en-US" sz="1600" dirty="0"/>
              <a:t> (3PL</a:t>
            </a:r>
            <a:r>
              <a:rPr lang="sr-Latn-R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4PL </a:t>
            </a:r>
            <a:r>
              <a:rPr lang="en-US" sz="1600" dirty="0" err="1"/>
              <a:t>modeli</a:t>
            </a:r>
            <a:r>
              <a:rPr lang="en-US" sz="1600" dirty="0"/>
              <a:t>);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L</a:t>
            </a:r>
            <a:r>
              <a:rPr lang="en-US" sz="1600" dirty="0" err="1"/>
              <a:t>ogistički</a:t>
            </a:r>
            <a:r>
              <a:rPr lang="en-US" sz="1600" dirty="0"/>
              <a:t> </a:t>
            </a:r>
            <a:r>
              <a:rPr lang="en-US" sz="1600" dirty="0" err="1"/>
              <a:t>autsourcing</a:t>
            </a:r>
            <a:r>
              <a:rPr lang="en-US" sz="1600" dirty="0"/>
              <a:t>, </a:t>
            </a:r>
            <a:r>
              <a:rPr lang="en-US" sz="1600" dirty="0" err="1"/>
              <a:t>partnerstvo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ugovorna</a:t>
            </a:r>
            <a:r>
              <a:rPr lang="en-US" sz="1600" dirty="0"/>
              <a:t> </a:t>
            </a:r>
            <a:r>
              <a:rPr lang="en-US" sz="1600" dirty="0" err="1"/>
              <a:t>logistika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U</a:t>
            </a:r>
            <a:r>
              <a:rPr lang="en-US" sz="1600" dirty="0" err="1"/>
              <a:t>loga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provajdera</a:t>
            </a:r>
            <a:r>
              <a:rPr lang="en-US" sz="1600" dirty="0"/>
              <a:t> u</a:t>
            </a:r>
            <a:r>
              <a:rPr lang="sr-Latn-RS" sz="1600" dirty="0"/>
              <a:t> </a:t>
            </a:r>
            <a:r>
              <a:rPr lang="en-US" sz="1600" dirty="0" err="1"/>
              <a:t>globalnoj</a:t>
            </a:r>
            <a:r>
              <a:rPr lang="en-US" sz="1600" dirty="0"/>
              <a:t> </a:t>
            </a:r>
            <a:r>
              <a:rPr lang="en-US" sz="1600" dirty="0" err="1"/>
              <a:t>logistici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lancima</a:t>
            </a:r>
            <a:r>
              <a:rPr lang="en-US" sz="1600" dirty="0"/>
              <a:t> </a:t>
            </a:r>
            <a:r>
              <a:rPr lang="en-US" sz="1600" dirty="0" err="1"/>
              <a:t>snabdevanja</a:t>
            </a:r>
            <a:r>
              <a:rPr lang="en-US" sz="1600" dirty="0"/>
              <a:t>, marketing </a:t>
            </a:r>
            <a:r>
              <a:rPr lang="en-US" sz="1600" dirty="0" err="1"/>
              <a:t>istraživanje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sr-Latn-RS" sz="1600" dirty="0"/>
              <a:t>P</a:t>
            </a:r>
            <a:r>
              <a:rPr lang="en-US" sz="1600" dirty="0" err="1"/>
              <a:t>redviđanje</a:t>
            </a:r>
            <a:r>
              <a:rPr lang="en-US" sz="1600" dirty="0"/>
              <a:t> </a:t>
            </a:r>
            <a:r>
              <a:rPr lang="en-US" sz="1600" dirty="0" err="1"/>
              <a:t>tražnje</a:t>
            </a:r>
            <a:r>
              <a:rPr lang="en-US" sz="1600" dirty="0"/>
              <a:t> za </a:t>
            </a:r>
            <a:r>
              <a:rPr lang="en-US" sz="1600" dirty="0" err="1"/>
              <a:t>logističkim</a:t>
            </a:r>
            <a:r>
              <a:rPr lang="sr-Latn-RS" sz="1600" dirty="0"/>
              <a:t> </a:t>
            </a:r>
            <a:r>
              <a:rPr lang="en-US" sz="1600" dirty="0" err="1"/>
              <a:t>uslugama</a:t>
            </a:r>
            <a:r>
              <a:rPr lang="en-US" sz="1600" dirty="0"/>
              <a:t>;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S</a:t>
            </a:r>
            <a:r>
              <a:rPr lang="en-US" sz="1600" dirty="0" err="1"/>
              <a:t>egmentacija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izbor</a:t>
            </a:r>
            <a:r>
              <a:rPr lang="en-US" sz="1600" dirty="0"/>
              <a:t> </a:t>
            </a:r>
            <a:r>
              <a:rPr lang="en-US" sz="1600" dirty="0" err="1"/>
              <a:t>logističkog</a:t>
            </a:r>
            <a:r>
              <a:rPr lang="en-US" sz="1600" dirty="0"/>
              <a:t> </a:t>
            </a:r>
            <a:r>
              <a:rPr lang="en-US" sz="1600" dirty="0" err="1"/>
              <a:t>tržišta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K</a:t>
            </a:r>
            <a:r>
              <a:rPr lang="en-US" sz="1600" dirty="0" err="1"/>
              <a:t>reiranje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razvoj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usluga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 err="1"/>
              <a:t>Prodaja</a:t>
            </a:r>
            <a:r>
              <a:rPr lang="sr-Latn-R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usluga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M</a:t>
            </a:r>
            <a:r>
              <a:rPr lang="en-US" sz="1600" dirty="0" err="1"/>
              <a:t>odeliranje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izrada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ponuda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U</a:t>
            </a:r>
            <a:r>
              <a:rPr lang="en-US" sz="1600" dirty="0" err="1"/>
              <a:t>pravljanje</a:t>
            </a:r>
            <a:r>
              <a:rPr lang="en-US" sz="1600" dirty="0"/>
              <a:t> </a:t>
            </a:r>
            <a:r>
              <a:rPr lang="en-US" sz="1600" dirty="0" err="1"/>
              <a:t>logističkim</a:t>
            </a:r>
            <a:r>
              <a:rPr lang="en-US" sz="1600" dirty="0"/>
              <a:t> </a:t>
            </a:r>
            <a:r>
              <a:rPr lang="en-US" sz="1600" dirty="0" err="1"/>
              <a:t>tokovima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sr-Latn-RS" sz="1600" dirty="0"/>
              <a:t> </a:t>
            </a:r>
            <a:r>
              <a:rPr lang="en-US" sz="1600" dirty="0" err="1"/>
              <a:t>procesima</a:t>
            </a:r>
            <a:r>
              <a:rPr lang="en-US" sz="1600" dirty="0"/>
              <a:t> u </a:t>
            </a:r>
            <a:r>
              <a:rPr lang="en-US" sz="1600" dirty="0" err="1"/>
              <a:t>međunarodnoj</a:t>
            </a:r>
            <a:r>
              <a:rPr lang="en-US" sz="1600" dirty="0"/>
              <a:t> </a:t>
            </a:r>
            <a:r>
              <a:rPr lang="en-US" sz="1600" dirty="0" err="1"/>
              <a:t>logistici</a:t>
            </a:r>
            <a:r>
              <a:rPr lang="en-US" sz="1600" dirty="0"/>
              <a:t>, </a:t>
            </a:r>
            <a:r>
              <a:rPr lang="en-US" sz="1600" dirty="0" err="1"/>
              <a:t>uvoznim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izvoznim</a:t>
            </a:r>
            <a:r>
              <a:rPr lang="en-US" sz="1600" dirty="0"/>
              <a:t> </a:t>
            </a:r>
            <a:r>
              <a:rPr lang="en-US" sz="1600" dirty="0" err="1"/>
              <a:t>tokovima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M</a:t>
            </a:r>
            <a:r>
              <a:rPr lang="en-US" sz="1600" dirty="0" err="1"/>
              <a:t>odeliranje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procesa</a:t>
            </a:r>
            <a:r>
              <a:rPr lang="sr-Latn-RS" sz="1600" dirty="0"/>
              <a:t> </a:t>
            </a:r>
            <a:r>
              <a:rPr lang="en-US" sz="1600" dirty="0" err="1"/>
              <a:t>distribucije</a:t>
            </a:r>
            <a:r>
              <a:rPr lang="en-US" sz="1600" dirty="0"/>
              <a:t> </a:t>
            </a:r>
            <a:r>
              <a:rPr lang="en-US" sz="1600" dirty="0" err="1"/>
              <a:t>proizvoda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U</a:t>
            </a:r>
            <a:r>
              <a:rPr lang="en-US" sz="1600" dirty="0" err="1"/>
              <a:t>pravljanje</a:t>
            </a:r>
            <a:r>
              <a:rPr lang="en-US" sz="1600" dirty="0"/>
              <a:t> </a:t>
            </a:r>
            <a:r>
              <a:rPr lang="en-US" sz="1600" dirty="0" err="1"/>
              <a:t>logističkim</a:t>
            </a:r>
            <a:r>
              <a:rPr lang="en-US" sz="1600" dirty="0"/>
              <a:t> </a:t>
            </a:r>
            <a:r>
              <a:rPr lang="en-US" sz="1600" dirty="0" err="1"/>
              <a:t>resursima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U</a:t>
            </a:r>
            <a:r>
              <a:rPr lang="en-US" sz="1600" dirty="0" err="1"/>
              <a:t>pravljanje</a:t>
            </a:r>
            <a:r>
              <a:rPr lang="en-US" sz="1600" dirty="0"/>
              <a:t> </a:t>
            </a:r>
            <a:r>
              <a:rPr lang="en-US" sz="1600" dirty="0" err="1"/>
              <a:t>odnosima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korisnicima</a:t>
            </a:r>
            <a:r>
              <a:rPr lang="sr-Latn-R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usluga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T</a:t>
            </a:r>
            <a:r>
              <a:rPr lang="en-US" sz="1600" dirty="0" err="1"/>
              <a:t>roškovi</a:t>
            </a:r>
            <a:r>
              <a:rPr lang="en-US" sz="1600" dirty="0"/>
              <a:t> </a:t>
            </a:r>
            <a:r>
              <a:rPr lang="en-US" sz="1600" dirty="0" err="1"/>
              <a:t>funkcionisanja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kompanija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F</a:t>
            </a:r>
            <a:r>
              <a:rPr lang="en-US" sz="1600" dirty="0" err="1"/>
              <a:t>inansijska</a:t>
            </a:r>
            <a:r>
              <a:rPr lang="en-US" sz="1600" dirty="0"/>
              <a:t> </a:t>
            </a:r>
            <a:r>
              <a:rPr lang="en-US" sz="1600" dirty="0" err="1"/>
              <a:t>analiza</a:t>
            </a:r>
            <a:r>
              <a:rPr lang="en-US" sz="1600" dirty="0"/>
              <a:t> </a:t>
            </a:r>
            <a:r>
              <a:rPr lang="en-US" sz="1600" dirty="0" err="1"/>
              <a:t>poslovanja</a:t>
            </a:r>
            <a:r>
              <a:rPr lang="sr-Latn-RS" sz="1600" dirty="0"/>
              <a:t> </a:t>
            </a:r>
            <a:r>
              <a:rPr lang="en-US" sz="1600" dirty="0" err="1"/>
              <a:t>logističke</a:t>
            </a:r>
            <a:r>
              <a:rPr lang="en-US" sz="1600" dirty="0"/>
              <a:t> </a:t>
            </a:r>
            <a:r>
              <a:rPr lang="en-US" sz="1600" dirty="0" err="1"/>
              <a:t>kompanije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R</a:t>
            </a:r>
            <a:r>
              <a:rPr lang="en-US" sz="1600" dirty="0" err="1"/>
              <a:t>ačunovodstvo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knjigovodstvene</a:t>
            </a:r>
            <a:r>
              <a:rPr lang="en-US" sz="1600" dirty="0"/>
              <a:t> </a:t>
            </a:r>
            <a:r>
              <a:rPr lang="en-US" sz="1600" dirty="0" err="1"/>
              <a:t>evidencije</a:t>
            </a:r>
            <a:r>
              <a:rPr lang="en-US" sz="1600" dirty="0"/>
              <a:t> u </a:t>
            </a:r>
            <a:r>
              <a:rPr lang="en-US" sz="1600" dirty="0" err="1"/>
              <a:t>logističkoj</a:t>
            </a:r>
            <a:r>
              <a:rPr lang="en-US" sz="1600" dirty="0"/>
              <a:t> </a:t>
            </a:r>
            <a:r>
              <a:rPr lang="en-US" sz="1600" dirty="0" err="1"/>
              <a:t>kompaniji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 err="1"/>
              <a:t>Organizaciona</a:t>
            </a:r>
            <a:r>
              <a:rPr lang="sr-Latn-RS" sz="1600" dirty="0"/>
              <a:t> </a:t>
            </a:r>
            <a:r>
              <a:rPr lang="en-US" sz="1600" dirty="0" err="1"/>
              <a:t>struktura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kompanija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P</a:t>
            </a:r>
            <a:r>
              <a:rPr lang="en-US" sz="1600" dirty="0" err="1"/>
              <a:t>rimena</a:t>
            </a:r>
            <a:r>
              <a:rPr lang="en-US" sz="1600" dirty="0"/>
              <a:t> </a:t>
            </a:r>
            <a:r>
              <a:rPr lang="en-US" sz="1600" dirty="0" err="1"/>
              <a:t>savremenih</a:t>
            </a:r>
            <a:r>
              <a:rPr lang="en-US" sz="1600" dirty="0"/>
              <a:t> </a:t>
            </a:r>
            <a:r>
              <a:rPr lang="en-US" sz="1600" dirty="0" err="1"/>
              <a:t>informaciono</a:t>
            </a:r>
            <a:r>
              <a:rPr lang="en-US" sz="1600" dirty="0"/>
              <a:t> </a:t>
            </a:r>
            <a:r>
              <a:rPr lang="en-US" sz="1600" dirty="0" err="1"/>
              <a:t>komunikacionih</a:t>
            </a:r>
            <a:r>
              <a:rPr lang="en-US" sz="1600" dirty="0"/>
              <a:t> </a:t>
            </a:r>
            <a:r>
              <a:rPr lang="en-US" sz="1600" dirty="0" err="1"/>
              <a:t>tehnologija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sr-Latn-RS" sz="1600" dirty="0"/>
              <a:t> </a:t>
            </a:r>
            <a:r>
              <a:rPr lang="en-US" sz="1600" dirty="0" err="1"/>
              <a:t>digitalizacija</a:t>
            </a:r>
            <a:r>
              <a:rPr lang="en-US" sz="1600" dirty="0"/>
              <a:t> </a:t>
            </a:r>
            <a:r>
              <a:rPr lang="en-US" sz="1600" dirty="0" err="1"/>
              <a:t>poslovanja</a:t>
            </a:r>
            <a:r>
              <a:rPr lang="en-US" sz="1600" dirty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provajdera</a:t>
            </a:r>
            <a:r>
              <a:rPr lang="en-US" sz="1600" dirty="0"/>
              <a:t>; </a:t>
            </a:r>
            <a:endParaRPr lang="sr-Latn-RS" sz="1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sz="1600" dirty="0"/>
              <a:t>P</a:t>
            </a:r>
            <a:r>
              <a:rPr lang="en-US" sz="1600" dirty="0" err="1"/>
              <a:t>rimena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unapređenje</a:t>
            </a:r>
            <a:r>
              <a:rPr lang="en-US" sz="1600" dirty="0"/>
              <a:t> </a:t>
            </a:r>
            <a:r>
              <a:rPr lang="en-US" sz="1600" dirty="0" err="1"/>
              <a:t>standarda</a:t>
            </a:r>
            <a:r>
              <a:rPr lang="en-US" sz="1600" dirty="0"/>
              <a:t> u </a:t>
            </a:r>
            <a:r>
              <a:rPr lang="en-US" sz="1600" dirty="0" err="1"/>
              <a:t>logističkim</a:t>
            </a:r>
            <a:r>
              <a:rPr lang="sr-Latn-RS" sz="1600" dirty="0"/>
              <a:t> </a:t>
            </a:r>
            <a:r>
              <a:rPr lang="en-US" sz="1600" dirty="0" err="1"/>
              <a:t>procesima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tokovima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2532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318" y="661258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praktična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078" y="127755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297738" y="2008601"/>
            <a:ext cx="1062315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/>
              <a:t>Kroz</a:t>
            </a:r>
            <a:r>
              <a:rPr lang="en-US" sz="2800" dirty="0"/>
              <a:t> </a:t>
            </a:r>
            <a:r>
              <a:rPr lang="en-US" sz="2800" dirty="0" err="1"/>
              <a:t>izradu</a:t>
            </a:r>
            <a:r>
              <a:rPr lang="en-US" sz="2800" dirty="0"/>
              <a:t> </a:t>
            </a:r>
            <a:r>
              <a:rPr lang="en-US" sz="2800" dirty="0" err="1"/>
              <a:t>studija</a:t>
            </a:r>
            <a:r>
              <a:rPr lang="en-US" sz="2800" dirty="0"/>
              <a:t> </a:t>
            </a:r>
            <a:r>
              <a:rPr lang="en-US" sz="2800" dirty="0" err="1"/>
              <a:t>slučaja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rešavanje</a:t>
            </a:r>
            <a:r>
              <a:rPr lang="en-US" sz="2800" dirty="0"/>
              <a:t> </a:t>
            </a:r>
            <a:r>
              <a:rPr lang="en-US" sz="2800" dirty="0" err="1"/>
              <a:t>konkretnih</a:t>
            </a:r>
            <a:r>
              <a:rPr lang="en-US" sz="2800" dirty="0"/>
              <a:t> </a:t>
            </a:r>
            <a:r>
              <a:rPr lang="en-US" sz="2800" dirty="0" err="1"/>
              <a:t>problema</a:t>
            </a:r>
            <a:r>
              <a:rPr lang="en-US" sz="2800" dirty="0"/>
              <a:t> </a:t>
            </a:r>
            <a:r>
              <a:rPr lang="en-US" sz="2800" dirty="0" err="1"/>
              <a:t>studenti</a:t>
            </a:r>
            <a:r>
              <a:rPr lang="en-US" sz="2800" dirty="0"/>
              <a:t>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primenjivati</a:t>
            </a:r>
            <a:r>
              <a:rPr lang="en-US" sz="2800" dirty="0"/>
              <a:t> </a:t>
            </a:r>
            <a:r>
              <a:rPr lang="en-US" sz="2800" dirty="0" err="1"/>
              <a:t>stečena</a:t>
            </a:r>
            <a:r>
              <a:rPr lang="en-US" sz="2800" dirty="0"/>
              <a:t> </a:t>
            </a:r>
            <a:r>
              <a:rPr lang="en-US" sz="2800" dirty="0" err="1"/>
              <a:t>znanja</a:t>
            </a:r>
            <a:r>
              <a:rPr lang="en-US" sz="2800" dirty="0"/>
              <a:t>,</a:t>
            </a:r>
            <a:r>
              <a:rPr lang="sr-Latn-RS" sz="2800" dirty="0"/>
              <a:t> </a:t>
            </a:r>
            <a:r>
              <a:rPr lang="en-US" sz="2800" dirty="0" err="1"/>
              <a:t>veštine</a:t>
            </a:r>
            <a:r>
              <a:rPr lang="en-US" sz="2800" dirty="0"/>
              <a:t>, </a:t>
            </a:r>
            <a:r>
              <a:rPr lang="en-US" sz="2800" dirty="0" err="1"/>
              <a:t>postupke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procedure </a:t>
            </a:r>
            <a:r>
              <a:rPr lang="en-US" sz="2800" dirty="0" err="1"/>
              <a:t>vezane</a:t>
            </a:r>
            <a:r>
              <a:rPr lang="en-US" sz="2800" dirty="0"/>
              <a:t> za </a:t>
            </a:r>
            <a:r>
              <a:rPr lang="en-US" sz="2800" dirty="0" err="1"/>
              <a:t>pružanje</a:t>
            </a:r>
            <a:r>
              <a:rPr lang="en-US" sz="2800" dirty="0"/>
              <a:t> </a:t>
            </a:r>
            <a:r>
              <a:rPr lang="en-US" sz="2800" dirty="0" err="1"/>
              <a:t>logističkih</a:t>
            </a:r>
            <a:r>
              <a:rPr lang="en-US" sz="2800" dirty="0"/>
              <a:t> </a:t>
            </a:r>
            <a:r>
              <a:rPr lang="en-US" sz="2800" dirty="0" err="1"/>
              <a:t>usluga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upravljanje</a:t>
            </a:r>
            <a:r>
              <a:rPr lang="en-US" sz="2800" dirty="0"/>
              <a:t> </a:t>
            </a:r>
            <a:r>
              <a:rPr lang="en-US" sz="2800" dirty="0" err="1"/>
              <a:t>logističkim</a:t>
            </a:r>
            <a:r>
              <a:rPr lang="en-US" sz="2800" dirty="0"/>
              <a:t> </a:t>
            </a:r>
            <a:r>
              <a:rPr lang="en-US" sz="2800" dirty="0" err="1"/>
              <a:t>tokovima</a:t>
            </a:r>
            <a:r>
              <a:rPr lang="en-US" sz="2800" dirty="0"/>
              <a:t>,</a:t>
            </a:r>
            <a:r>
              <a:rPr lang="sr-Latn-RS" sz="2800" dirty="0"/>
              <a:t> </a:t>
            </a:r>
            <a:r>
              <a:rPr lang="en-US" sz="2800" dirty="0" err="1"/>
              <a:t>procesima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sistemima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778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340" y="643976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dirty="0"/>
              <a:t>Način sprovođenja nastave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833" y="194979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782833" y="1955333"/>
            <a:ext cx="106231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Latn-RS" sz="3200" dirty="0"/>
              <a:t>Nastava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(putem platforme </a:t>
            </a:r>
            <a:r>
              <a:rPr lang="sr-Latn-RS" sz="3200" dirty="0" err="1"/>
              <a:t>Zoom</a:t>
            </a:r>
            <a:r>
              <a:rPr lang="sr-Latn-RS" sz="3200" dirty="0"/>
              <a:t>) usled trenutne situacije. Konsultacije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i na fakultetu (po potrebi).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24BE8-AD6D-491B-976C-7F6DB25D2AEB}"/>
              </a:ext>
            </a:extLst>
          </p:cNvPr>
          <p:cNvSpPr txBox="1"/>
          <p:nvPr/>
        </p:nvSpPr>
        <p:spPr>
          <a:xfrm>
            <a:off x="1727340" y="3585902"/>
            <a:ext cx="8073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sr-Latn-R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Način provere znanja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481442-50B6-41C5-8ACC-D7CF07391D43}"/>
              </a:ext>
            </a:extLst>
          </p:cNvPr>
          <p:cNvSpPr txBox="1"/>
          <p:nvPr/>
        </p:nvSpPr>
        <p:spPr>
          <a:xfrm>
            <a:off x="1010181" y="4354697"/>
            <a:ext cx="1062315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Projektni zadatak (istraživanje vezano za zadatu temu): 50 bodova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sr-Latn-RS" sz="3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Usmeni: 50 bodova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90365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383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LOGISTIČKI PROVAJDERI</vt:lpstr>
      <vt:lpstr>Cilj predmeta</vt:lpstr>
      <vt:lpstr>Sadržaj predmeta – teorijska nastava</vt:lpstr>
      <vt:lpstr>Sadržaj predmeta – praktična nastava</vt:lpstr>
      <vt:lpstr>Način sprovođenja nastave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UPRAVLJANJE LJUDSKIM RESURSIMA U LOGISTICI</dc:title>
  <dc:creator>Vukasin</dc:creator>
  <cp:lastModifiedBy>Vukasin</cp:lastModifiedBy>
  <cp:revision>13</cp:revision>
  <dcterms:created xsi:type="dcterms:W3CDTF">2021-09-17T08:44:22Z</dcterms:created>
  <dcterms:modified xsi:type="dcterms:W3CDTF">2021-09-17T09:58:04Z</dcterms:modified>
</cp:coreProperties>
</file>