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64" r:id="rId3"/>
    <p:sldId id="258" r:id="rId4"/>
    <p:sldId id="260" r:id="rId5"/>
    <p:sldId id="262" r:id="rId6"/>
    <p:sldId id="265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434" autoAdjust="0"/>
  </p:normalViewPr>
  <p:slideViewPr>
    <p:cSldViewPr>
      <p:cViewPr varScale="1">
        <p:scale>
          <a:sx n="71" d="100"/>
          <a:sy n="71" d="100"/>
        </p:scale>
        <p:origin x="127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1B02A8-BAE7-4AC6-9954-9B1DC90E10F5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A212E3-7DD3-4840-A431-586275A59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52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7562D5-AC79-4864-9DF0-C8A6903BD0C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864711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2F12B3-F52E-4948-985C-C5C7D6C62A7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9035623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7562D5-AC79-4864-9DF0-C8A6903BD0C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36961427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2891F3-8EC7-4CE7-ACB0-47DAEFAAD1D0}" type="slidenum">
              <a:rPr lang="en-US">
                <a:solidFill>
                  <a:srgbClr val="000000"/>
                </a:solidFill>
              </a:rPr>
              <a:pPr/>
              <a:t>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  <p:extLst>
      <p:ext uri="{BB962C8B-B14F-4D97-AF65-F5344CB8AC3E}">
        <p14:creationId xmlns:p14="http://schemas.microsoft.com/office/powerpoint/2010/main" val="282299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7562D5-AC79-4864-9DF0-C8A6903BD0C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4246007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836127360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99E061-347C-4A03-8F17-1971DE2ADD6B}" type="datetimeFigureOut">
              <a:rPr lang="en-US">
                <a:solidFill>
                  <a:srgbClr val="000000"/>
                </a:solidFill>
              </a:rPr>
              <a:pPr/>
              <a:t>1/20/2022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3989E-6DAE-44A7-A93D-6E97058709C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9012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950B4D-C09A-4E31-8712-C4B21EA6A4A2}" type="datetimeFigureOut">
              <a:rPr lang="en-US">
                <a:solidFill>
                  <a:srgbClr val="000000"/>
                </a:solidFill>
              </a:rPr>
              <a:pPr/>
              <a:t>1/20/2022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76EFCE-59E9-415C-ABB5-285BE8BF1A1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119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B9D313-09C6-4AC6-BB08-67857163526F}" type="datetimeFigureOut">
              <a:rPr lang="en-US">
                <a:solidFill>
                  <a:srgbClr val="000000"/>
                </a:solidFill>
              </a:rPr>
              <a:pPr/>
              <a:t>1/20/2022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8100B7-E5DE-4057-BE26-AB4B2ADC4CD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7151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8588AD-5F29-429E-A09E-AE5E1A85500E}" type="datetimeFigureOut">
              <a:rPr lang="en-US">
                <a:solidFill>
                  <a:srgbClr val="000000"/>
                </a:solidFill>
              </a:rPr>
              <a:pPr/>
              <a:t>1/20/2022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C1EF5B-BCB9-4E3F-912A-363015E28DC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244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9A7A6A-37EF-4065-B2E0-80CCFF7465DD}" type="datetimeFigureOut">
              <a:rPr lang="en-US">
                <a:solidFill>
                  <a:srgbClr val="000000"/>
                </a:solidFill>
              </a:rPr>
              <a:pPr/>
              <a:t>1/20/2022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52D28F-19CF-48A2-9BA8-3EF1208572C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3014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2CCE5C-B732-480C-B2F8-DF20F1011FE5}" type="datetimeFigureOut">
              <a:rPr lang="en-US">
                <a:solidFill>
                  <a:srgbClr val="000000"/>
                </a:solidFill>
              </a:rPr>
              <a:pPr/>
              <a:t>1/20/2022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9FA347-26BB-4414-878E-375F48AFBD4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4068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126EF6-B751-4E5D-A815-1E52666B861D}" type="datetimeFigureOut">
              <a:rPr lang="en-US">
                <a:solidFill>
                  <a:srgbClr val="000000"/>
                </a:solidFill>
              </a:rPr>
              <a:pPr/>
              <a:t>1/20/2022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0F79A2-B831-40CF-9C19-B79E0ECBC3D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172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D255D2-AC68-4F67-9A8C-2F51CC895B54}" type="datetimeFigureOut">
              <a:rPr lang="en-US">
                <a:solidFill>
                  <a:srgbClr val="000000"/>
                </a:solidFill>
              </a:rPr>
              <a:pPr/>
              <a:t>1/20/2022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440D9C-5F62-4380-A404-C273A12D7EA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620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7F2B40-E4B0-4224-B9E0-24A3DC85C585}" type="datetimeFigureOut">
              <a:rPr lang="en-US">
                <a:solidFill>
                  <a:srgbClr val="000000"/>
                </a:solidFill>
              </a:rPr>
              <a:pPr/>
              <a:t>1/20/2022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4398F3-C5A7-40F6-92ED-A713B2F8F1C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3524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11D614-C75C-46C4-B21F-BE8811C92290}" type="datetimeFigureOut">
              <a:rPr lang="en-US">
                <a:solidFill>
                  <a:srgbClr val="000000"/>
                </a:solidFill>
              </a:rPr>
              <a:pPr/>
              <a:t>1/20/2022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7429BD-F6BC-4555-8A66-E6F01104C2C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7347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175B88-06A1-4300-A042-DFB5F0621CA9}" type="datetimeFigureOut">
              <a:rPr lang="en-US">
                <a:solidFill>
                  <a:srgbClr val="000000"/>
                </a:solidFill>
              </a:rPr>
              <a:pPr/>
              <a:t>1/20/2022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5D4E7F-6E2E-4AAD-8D1B-374D13C9DC0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8235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71EE5A-2B03-4942-BBD8-17CA4068EF92}" type="datetimeFigureOut">
              <a:rPr lang="en-US">
                <a:solidFill>
                  <a:srgbClr val="000000"/>
                </a:solidFill>
              </a:rPr>
              <a:pPr/>
              <a:t>1/20/2022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44CFC7-2A2D-4A36-A486-636AC23FE29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671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5DD71A9-7A66-4856-A39A-D8AED4884AD0}" type="datetimeFigureOut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1/20/2022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aramond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C1120D-30B5-4B3E-AFF1-B5DE535C021B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371612160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317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8953" y="2971800"/>
            <a:ext cx="8991600" cy="1295400"/>
          </a:xfrm>
        </p:spPr>
        <p:txBody>
          <a:bodyPr/>
          <a:lstStyle/>
          <a:p>
            <a:r>
              <a:rPr lang="en-GB" altLang="en-US" sz="2400" dirty="0" err="1"/>
              <a:t>Naziv</a:t>
            </a:r>
            <a:r>
              <a:rPr lang="en-GB" altLang="en-US" sz="2400" dirty="0"/>
              <a:t> </a:t>
            </a:r>
            <a:r>
              <a:rPr lang="en-GB" altLang="en-US" sz="2400" dirty="0" err="1"/>
              <a:t>predmeta</a:t>
            </a:r>
            <a:r>
              <a:rPr lang="en-US" altLang="en-US" sz="2400" dirty="0"/>
              <a:t>: </a:t>
            </a:r>
            <a:br>
              <a:rPr lang="en-US" altLang="en-US" sz="2400" dirty="0"/>
            </a:br>
            <a:r>
              <a:rPr lang="sr-Latn-RS" sz="2400" b="1" dirty="0"/>
              <a:t>Integrisane marketing komunikacije i odnosi sa javnošću</a:t>
            </a:r>
            <a:endParaRPr lang="sr-Latn-CS" altLang="en-US" sz="24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37920" y="1703295"/>
            <a:ext cx="7091680" cy="609600"/>
          </a:xfrm>
        </p:spPr>
        <p:txBody>
          <a:bodyPr>
            <a:noAutofit/>
          </a:bodyPr>
          <a:lstStyle/>
          <a:p>
            <a:pPr eaLnBrk="1" hangingPunct="1"/>
            <a:r>
              <a:rPr lang="sr-Latn-RS" altLang="en-US" sz="1600" dirty="0">
                <a:solidFill>
                  <a:schemeClr val="tx1"/>
                </a:solidFill>
              </a:rPr>
              <a:t>Master akademske studije</a:t>
            </a:r>
          </a:p>
          <a:p>
            <a:r>
              <a:rPr lang="en-GB" altLang="en-US" sz="1600" dirty="0">
                <a:solidFill>
                  <a:schemeClr val="tx1"/>
                </a:solidFill>
              </a:rPr>
              <a:t>Modul: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Menadžment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i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ekonomija</a:t>
            </a:r>
            <a:r>
              <a:rPr lang="en-US" altLang="en-US" sz="1600" dirty="0">
                <a:solidFill>
                  <a:schemeClr val="tx1"/>
                </a:solidFill>
              </a:rPr>
              <a:t> u </a:t>
            </a:r>
            <a:r>
              <a:rPr lang="en-US" altLang="en-US" sz="1600" dirty="0" err="1">
                <a:solidFill>
                  <a:schemeClr val="tx1"/>
                </a:solidFill>
              </a:rPr>
              <a:t>transportu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i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komunikacijama</a:t>
            </a:r>
            <a:endParaRPr lang="sr-Latn-CS" altLang="en-US" sz="1600" b="1" dirty="0">
              <a:solidFill>
                <a:schemeClr val="tx1"/>
              </a:solidFill>
            </a:endParaRPr>
          </a:p>
          <a:p>
            <a:pPr eaLnBrk="1" hangingPunct="1"/>
            <a:endParaRPr lang="sr-Latn-RS" altLang="en-US" sz="1600" dirty="0">
              <a:solidFill>
                <a:schemeClr val="tx1"/>
              </a:solidFill>
            </a:endParaRPr>
          </a:p>
          <a:p>
            <a:pPr eaLnBrk="1" hangingPunct="1"/>
            <a:r>
              <a:rPr lang="sr-Latn-RS" altLang="en-US" sz="1600" dirty="0">
                <a:solidFill>
                  <a:schemeClr val="tx1"/>
                </a:solidFill>
              </a:rPr>
              <a:t>,</a:t>
            </a:r>
            <a:endParaRPr lang="sr-Latn-CS" altLang="en-US" sz="16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533400" y="589002"/>
            <a:ext cx="9937104" cy="55399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GB" dirty="0"/>
              <a:t>   </a:t>
            </a:r>
            <a:r>
              <a:rPr lang="sr-Latn-RS" dirty="0"/>
              <a:t>UNIVERZITET U BEOGRADU</a:t>
            </a:r>
          </a:p>
          <a:p>
            <a:pPr algn="ctr"/>
            <a:r>
              <a:rPr lang="en-GB" dirty="0"/>
              <a:t> </a:t>
            </a:r>
            <a:r>
              <a:rPr lang="sr-Latn-RS" dirty="0"/>
              <a:t>SAOBRAĆAJNI FAKULTET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152400"/>
            <a:ext cx="1189294" cy="1189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610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712787"/>
          </a:xfrm>
        </p:spPr>
        <p:txBody>
          <a:bodyPr anchor="b">
            <a:normAutofit fontScale="90000"/>
          </a:bodyPr>
          <a:lstStyle/>
          <a:p>
            <a:pPr eaLnBrk="1" hangingPunct="1"/>
            <a:r>
              <a:rPr lang="en-US" b="1"/>
              <a:t>O predmetu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447800"/>
            <a:ext cx="87630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v"/>
              <a:defRPr/>
            </a:pPr>
            <a:r>
              <a:rPr lang="sr-Latn-CS" sz="2800" b="1" dirty="0">
                <a:latin typeface="+mj-lt"/>
              </a:rPr>
              <a:t> Fond časova (P+V): 3+1 </a:t>
            </a:r>
          </a:p>
          <a:p>
            <a:pPr eaLnBrk="1" hangingPunct="1"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v"/>
              <a:defRPr/>
            </a:pPr>
            <a:r>
              <a:rPr lang="sr-Latn-CS" sz="2800" b="1" dirty="0">
                <a:latin typeface="+mj-lt"/>
              </a:rPr>
              <a:t> Status predmeta: izborni</a:t>
            </a:r>
          </a:p>
          <a:p>
            <a:pPr eaLnBrk="1" hangingPunct="1"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v"/>
              <a:defRPr/>
            </a:pPr>
            <a:r>
              <a:rPr lang="sr-Latn-CS" sz="2800" b="1" dirty="0">
                <a:latin typeface="+mj-lt"/>
              </a:rPr>
              <a:t> Broj kredita/ ESPB bodova: 6</a:t>
            </a:r>
          </a:p>
          <a:p>
            <a:pPr eaLnBrk="1" hangingPunct="1"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v"/>
              <a:defRPr/>
            </a:pPr>
            <a:r>
              <a:rPr lang="sr-Latn-RS" sz="2800" b="1" dirty="0">
                <a:latin typeface="+mj-lt"/>
              </a:rPr>
              <a:t> Nastavnici: </a:t>
            </a:r>
            <a:endParaRPr lang="en-GB" sz="2800" b="1" dirty="0">
              <a:latin typeface="+mj-lt"/>
            </a:endParaRPr>
          </a:p>
          <a:p>
            <a:pPr marL="400050" lvl="1" indent="0">
              <a:lnSpc>
                <a:spcPct val="90000"/>
              </a:lnSpc>
              <a:buClr>
                <a:srgbClr val="A50021"/>
              </a:buClr>
              <a:buNone/>
              <a:defRPr/>
            </a:pPr>
            <a:r>
              <a:rPr lang="sr-Latn-RS" b="1" dirty="0">
                <a:latin typeface="+mj-lt"/>
              </a:rPr>
              <a:t>Dr </a:t>
            </a:r>
            <a:r>
              <a:rPr lang="sr-Latn-CS" b="1" dirty="0">
                <a:latin typeface="+mj-lt"/>
              </a:rPr>
              <a:t>Nataša Bojković, redovni profesor</a:t>
            </a:r>
            <a:r>
              <a:rPr lang="sr-Latn-RS" b="1" dirty="0">
                <a:latin typeface="+mj-lt"/>
              </a:rPr>
              <a:t>, kab. 005 </a:t>
            </a:r>
            <a:r>
              <a:rPr lang="en-GB" dirty="0"/>
              <a:t>(</a:t>
            </a:r>
            <a:r>
              <a:rPr lang="sr-Latn-RS" dirty="0"/>
              <a:t>n.bojk</a:t>
            </a:r>
            <a:r>
              <a:rPr lang="en-GB" dirty="0" err="1"/>
              <a:t>ovic</a:t>
            </a:r>
            <a:r>
              <a:rPr lang="en-US" kern="0" dirty="0"/>
              <a:t>@sf.bg.ac.rs</a:t>
            </a:r>
            <a:r>
              <a:rPr lang="en-GB" dirty="0" smtClean="0"/>
              <a:t>)</a:t>
            </a:r>
            <a:endParaRPr lang="en-GB" b="1" dirty="0">
              <a:latin typeface="+mj-lt"/>
            </a:endParaRPr>
          </a:p>
          <a:p>
            <a:pPr marL="400050" lvl="1" indent="0">
              <a:lnSpc>
                <a:spcPct val="90000"/>
              </a:lnSpc>
              <a:buClr>
                <a:srgbClr val="A50021"/>
              </a:buClr>
              <a:buNone/>
              <a:defRPr/>
            </a:pPr>
            <a:r>
              <a:rPr lang="sr-Latn-CS" b="1" dirty="0">
                <a:latin typeface="+mj-lt"/>
              </a:rPr>
              <a:t>Dr </a:t>
            </a:r>
            <a:r>
              <a:rPr lang="en-US" b="1" dirty="0">
                <a:latin typeface="+mj-lt"/>
              </a:rPr>
              <a:t>Tanja </a:t>
            </a:r>
            <a:r>
              <a:rPr lang="en-US" b="1" dirty="0" err="1">
                <a:latin typeface="+mj-lt"/>
              </a:rPr>
              <a:t>Živojinovi</a:t>
            </a:r>
            <a:r>
              <a:rPr lang="sr-Latn-CS" b="1" dirty="0">
                <a:latin typeface="+mj-lt"/>
              </a:rPr>
              <a:t>ć, docent</a:t>
            </a:r>
            <a:r>
              <a:rPr lang="en-GB" b="1" dirty="0">
                <a:latin typeface="+mj-lt"/>
              </a:rPr>
              <a:t>, </a:t>
            </a:r>
            <a:r>
              <a:rPr lang="en-GB" b="1" dirty="0" err="1">
                <a:latin typeface="+mj-lt"/>
              </a:rPr>
              <a:t>kab</a:t>
            </a:r>
            <a:r>
              <a:rPr lang="en-GB" b="1" dirty="0">
                <a:latin typeface="+mj-lt"/>
              </a:rPr>
              <a:t>. 235 </a:t>
            </a:r>
            <a:r>
              <a:rPr lang="en-GB" dirty="0">
                <a:latin typeface="+mj-lt"/>
              </a:rPr>
              <a:t>(</a:t>
            </a:r>
            <a:r>
              <a:rPr lang="en-GB" dirty="0" err="1">
                <a:latin typeface="+mj-lt"/>
              </a:rPr>
              <a:t>t.zivojinovic</a:t>
            </a:r>
            <a:r>
              <a:rPr lang="en-US" kern="0" dirty="0"/>
              <a:t>@sf.bg.ac.rs</a:t>
            </a:r>
            <a:r>
              <a:rPr lang="en-GB" dirty="0">
                <a:latin typeface="+mj-lt"/>
              </a:rPr>
              <a:t>)</a:t>
            </a:r>
            <a:endParaRPr lang="sr-Latn-CS" dirty="0">
              <a:latin typeface="+mj-lt"/>
            </a:endParaRPr>
          </a:p>
          <a:p>
            <a:pPr eaLnBrk="1" hangingPunct="1">
              <a:lnSpc>
                <a:spcPct val="90000"/>
              </a:lnSpc>
              <a:buClr>
                <a:srgbClr val="A50021"/>
              </a:buClr>
              <a:buNone/>
              <a:defRPr/>
            </a:pPr>
            <a:endParaRPr lang="sr-Latn-RS" sz="2800" dirty="0">
              <a:latin typeface="+mj-lt"/>
            </a:endParaRPr>
          </a:p>
          <a:p>
            <a:pPr eaLnBrk="1" hangingPunct="1"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v"/>
              <a:defRPr/>
            </a:pPr>
            <a:endParaRPr lang="sr-Latn-RS" sz="2800" dirty="0"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228600"/>
            <a:ext cx="8153400" cy="1066800"/>
          </a:xfrm>
        </p:spPr>
        <p:txBody>
          <a:bodyPr anchor="b">
            <a:normAutofit fontScale="90000"/>
          </a:bodyPr>
          <a:lstStyle/>
          <a:p>
            <a:pPr eaLnBrk="1" hangingPunct="1"/>
            <a:r>
              <a:rPr lang="sr-Latn-CS" sz="4400" b="1" dirty="0"/>
              <a:t>Cilj predmeta i aktivnosti studenata</a:t>
            </a:r>
            <a:endParaRPr lang="en-US" b="1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524000"/>
            <a:ext cx="8305800" cy="4419600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lnSpc>
                <a:spcPct val="150000"/>
              </a:lnSpc>
              <a:spcAft>
                <a:spcPts val="600"/>
              </a:spcAft>
              <a:buClr>
                <a:srgbClr val="A50021"/>
              </a:buClr>
              <a:buFont typeface="Wingdings" pitchFamily="2" charset="2"/>
              <a:buNone/>
              <a:defRPr/>
            </a:pPr>
            <a:r>
              <a:rPr lang="sr-Latn-CS" sz="2400" dirty="0">
                <a:latin typeface="+mj-lt"/>
              </a:rPr>
              <a:t>     Studenti će se osposobiti da definišu i razumeju elemente integracije marketinških komunikacionih alata i kanala komunikacije; upoznaće se sa strategijama formiranja cena u saobraćaju i transportu. Upoznaće se sa metodama segmentacije tržišta i razumeće implikacije segmentacije na marketinške strategije. Moći će da koriste modele za istraživanje preferencija korisnika i da ih primenjuju u oblasti transportnih usluga.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  <a:buClr>
                <a:srgbClr val="A50021"/>
              </a:buClr>
              <a:buNone/>
              <a:defRPr/>
            </a:pPr>
            <a:r>
              <a:rPr lang="sr-Latn-RS" sz="2400" dirty="0"/>
              <a:t>     Tokom trajanja kursa, studenti rade projektne istraživačke radove na teme koje odaberu u saradnji sa nastavnicima. </a:t>
            </a:r>
          </a:p>
          <a:p>
            <a:pPr algn="just" eaLnBrk="1" hangingPunct="1">
              <a:lnSpc>
                <a:spcPct val="150000"/>
              </a:lnSpc>
              <a:spcAft>
                <a:spcPts val="600"/>
              </a:spcAft>
              <a:buClr>
                <a:srgbClr val="A50021"/>
              </a:buClr>
              <a:buFont typeface="Wingdings" pitchFamily="2" charset="2"/>
              <a:buNone/>
              <a:defRPr/>
            </a:pPr>
            <a:endParaRPr lang="sr-Latn-CS" sz="2400" dirty="0">
              <a:latin typeface="+mj-lt"/>
            </a:endParaRPr>
          </a:p>
          <a:p>
            <a:pPr algn="just" eaLnBrk="1" hangingPunct="1">
              <a:lnSpc>
                <a:spcPct val="150000"/>
              </a:lnSpc>
              <a:spcAft>
                <a:spcPts val="600"/>
              </a:spcAft>
              <a:buClr>
                <a:srgbClr val="A50021"/>
              </a:buClr>
              <a:buFont typeface="Wingdings" pitchFamily="2" charset="2"/>
              <a:buNone/>
              <a:defRPr/>
            </a:pPr>
            <a:endParaRPr lang="sr-Latn-CS" sz="2400" b="1" dirty="0">
              <a:solidFill>
                <a:schemeClr val="accent1"/>
              </a:solidFill>
              <a:latin typeface="+mj-lt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sr-Latn-CS" sz="2400" b="1" dirty="0">
              <a:latin typeface="+mj-lt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b="1" dirty="0"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37173"/>
            <a:ext cx="8229600" cy="712787"/>
          </a:xfrm>
        </p:spPr>
        <p:txBody>
          <a:bodyPr anchor="b">
            <a:normAutofit fontScale="90000"/>
          </a:bodyPr>
          <a:lstStyle/>
          <a:p>
            <a:pPr eaLnBrk="1" hangingPunct="1"/>
            <a:r>
              <a:rPr lang="sr-Latn-RS" b="1" dirty="0"/>
              <a:t>Neke od tema</a:t>
            </a:r>
            <a:r>
              <a:rPr lang="en-US" b="1" dirty="0"/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447800"/>
            <a:ext cx="8763000" cy="4572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rgbClr val="A50021"/>
              </a:buClr>
              <a:buNone/>
              <a:defRPr/>
            </a:pPr>
            <a:r>
              <a:rPr lang="sr-Latn-RS" sz="2800" dirty="0"/>
              <a:t>    Elementi marketing miksa i vrste komunikacionih integracija, brendiranje, strategije i taktike formiranja cena, marketing strategije u promovisanju inovativnih modela mobilnosti, faktori lojalnosti korisnika u saobraćaju i transportu, itd...</a:t>
            </a:r>
            <a:endParaRPr lang="sr-Latn-RS" sz="2800" dirty="0">
              <a:latin typeface="+mj-lt"/>
            </a:endParaRPr>
          </a:p>
          <a:p>
            <a:pPr eaLnBrk="1" hangingPunct="1"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v"/>
              <a:defRPr/>
            </a:pPr>
            <a:endParaRPr lang="sr-Latn-RS" sz="2800" dirty="0"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775447" y="152401"/>
            <a:ext cx="7835153" cy="762000"/>
          </a:xfrm>
        </p:spPr>
        <p:txBody>
          <a:bodyPr anchor="b"/>
          <a:lstStyle/>
          <a:p>
            <a:pPr algn="ctr" eaLnBrk="1" hangingPunct="1"/>
            <a:r>
              <a:rPr lang="en-US" sz="3200" b="1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Ocenjivanje</a:t>
            </a:r>
            <a:r>
              <a:rPr lang="en-US" sz="3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3200" b="1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bodovanje</a:t>
            </a:r>
            <a:r>
              <a:rPr lang="en-US" sz="3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aktivnosti</a:t>
            </a:r>
            <a:r>
              <a:rPr lang="en-US" sz="3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studenata</a:t>
            </a:r>
            <a:endParaRPr lang="en-US" sz="32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537447"/>
            <a:ext cx="8305800" cy="4419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A50021"/>
              </a:buClr>
              <a:buFont typeface="Wingdings" pitchFamily="2" charset="2"/>
              <a:buNone/>
            </a:pPr>
            <a:r>
              <a:rPr lang="sr-Latn-CS" sz="2400" dirty="0" smtClean="0">
                <a:latin typeface="Garamond" pitchFamily="18" charset="0"/>
              </a:rPr>
              <a:t>      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endParaRPr lang="en-US" sz="4000" b="1" dirty="0" smtClean="0">
              <a:solidFill>
                <a:srgbClr val="FF3300"/>
              </a:solidFill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sr-Latn-CS" sz="2400" b="1" dirty="0" smtClean="0">
              <a:solidFill>
                <a:schemeClr val="accent1"/>
              </a:solidFill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sr-Latn-CS" sz="2400" b="1" dirty="0" smtClean="0"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b="1" dirty="0" smtClean="0">
              <a:latin typeface="Garamond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115338"/>
              </p:ext>
            </p:extLst>
          </p:nvPr>
        </p:nvGraphicFramePr>
        <p:xfrm>
          <a:off x="510988" y="1371599"/>
          <a:ext cx="8328212" cy="259588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64106"/>
                <a:gridCol w="4164106"/>
              </a:tblGrid>
              <a:tr h="749009">
                <a:tc>
                  <a:txBody>
                    <a:bodyPr/>
                    <a:lstStyle/>
                    <a:p>
                      <a:pPr algn="l"/>
                      <a:r>
                        <a:rPr lang="en-GB" sz="2400" dirty="0" err="1" smtClean="0">
                          <a:latin typeface="+mj-lt"/>
                        </a:rPr>
                        <a:t>Aktivnost</a:t>
                      </a:r>
                      <a:endParaRPr lang="en-GB" sz="2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>
                          <a:latin typeface="+mj-lt"/>
                        </a:rPr>
                        <a:t>Poeni</a:t>
                      </a:r>
                      <a:endParaRPr lang="en-GB" sz="2400" dirty="0">
                        <a:latin typeface="+mj-lt"/>
                      </a:endParaRPr>
                    </a:p>
                  </a:txBody>
                  <a:tcPr/>
                </a:tc>
              </a:tr>
              <a:tr h="461718"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+mj-lt"/>
                        </a:rPr>
                        <a:t>Aktivnost</a:t>
                      </a:r>
                      <a:r>
                        <a:rPr lang="en-GB" sz="2400" dirty="0" smtClean="0">
                          <a:latin typeface="+mj-lt"/>
                        </a:rPr>
                        <a:t> u</a:t>
                      </a:r>
                      <a:r>
                        <a:rPr lang="en-GB" sz="2400" baseline="0" dirty="0" smtClean="0">
                          <a:latin typeface="+mj-lt"/>
                        </a:rPr>
                        <a:t> </a:t>
                      </a:r>
                      <a:r>
                        <a:rPr lang="en-GB" sz="2400" baseline="0" dirty="0" err="1" smtClean="0">
                          <a:latin typeface="+mj-lt"/>
                        </a:rPr>
                        <a:t>nastavi</a:t>
                      </a:r>
                      <a:endParaRPr lang="en-GB" sz="2400" baseline="0" dirty="0" smtClean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+mj-lt"/>
                        </a:rPr>
                        <a:t>10*</a:t>
                      </a:r>
                      <a:endParaRPr lang="en-GB" sz="2400" dirty="0">
                        <a:latin typeface="+mj-lt"/>
                      </a:endParaRPr>
                    </a:p>
                  </a:txBody>
                  <a:tcPr anchor="ctr"/>
                </a:tc>
              </a:tr>
              <a:tr h="461718">
                <a:tc>
                  <a:txBody>
                    <a:bodyPr/>
                    <a:lstStyle/>
                    <a:p>
                      <a:r>
                        <a:rPr lang="en-GB" sz="2400" baseline="0" dirty="0" err="1" smtClean="0">
                          <a:latin typeface="+mj-lt"/>
                        </a:rPr>
                        <a:t>Seminarski</a:t>
                      </a:r>
                      <a:r>
                        <a:rPr lang="en-GB" sz="2400" baseline="0" dirty="0" smtClean="0">
                          <a:latin typeface="+mj-lt"/>
                        </a:rPr>
                        <a:t> rad</a:t>
                      </a:r>
                      <a:endParaRPr lang="en-GB" sz="2400" baseline="0" dirty="0" smtClean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+mj-lt"/>
                        </a:rPr>
                        <a:t>10* - 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30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461718"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+mj-lt"/>
                        </a:rPr>
                        <a:t>Studijski</a:t>
                      </a:r>
                      <a:r>
                        <a:rPr lang="en-GB" sz="2400" dirty="0" smtClean="0">
                          <a:latin typeface="+mj-lt"/>
                        </a:rPr>
                        <a:t> </a:t>
                      </a:r>
                      <a:r>
                        <a:rPr lang="en-GB" sz="2400" dirty="0" err="1" smtClean="0">
                          <a:latin typeface="+mj-lt"/>
                        </a:rPr>
                        <a:t>istraživački</a:t>
                      </a:r>
                      <a:r>
                        <a:rPr lang="en-GB" sz="2400" dirty="0" smtClean="0">
                          <a:latin typeface="+mj-lt"/>
                        </a:rPr>
                        <a:t> rad</a:t>
                      </a:r>
                      <a:endParaRPr lang="en-GB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+mj-lt"/>
                        </a:rPr>
                        <a:t>31* - 60</a:t>
                      </a:r>
                      <a:endParaRPr lang="en-GB" sz="2400" dirty="0">
                        <a:latin typeface="+mj-lt"/>
                      </a:endParaRPr>
                    </a:p>
                  </a:txBody>
                  <a:tcPr anchor="ctr"/>
                </a:tc>
              </a:tr>
              <a:tr h="461718"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>
                          <a:latin typeface="+mj-lt"/>
                        </a:rPr>
                        <a:t>*</a:t>
                      </a:r>
                      <a:r>
                        <a:rPr lang="en-GB" sz="2000" dirty="0" err="1" smtClean="0">
                          <a:latin typeface="+mj-lt"/>
                        </a:rPr>
                        <a:t>minimalan</a:t>
                      </a:r>
                      <a:r>
                        <a:rPr lang="en-GB" sz="2000" dirty="0" smtClean="0">
                          <a:latin typeface="+mj-lt"/>
                        </a:rPr>
                        <a:t> </a:t>
                      </a:r>
                      <a:r>
                        <a:rPr lang="en-GB" sz="2000" dirty="0" err="1" smtClean="0">
                          <a:latin typeface="+mj-lt"/>
                        </a:rPr>
                        <a:t>broj</a:t>
                      </a:r>
                      <a:r>
                        <a:rPr lang="en-GB" sz="2000" baseline="0" dirty="0" smtClean="0">
                          <a:latin typeface="+mj-lt"/>
                        </a:rPr>
                        <a:t> </a:t>
                      </a:r>
                      <a:r>
                        <a:rPr lang="en-GB" sz="2000" baseline="0" dirty="0" err="1" smtClean="0">
                          <a:latin typeface="+mj-lt"/>
                        </a:rPr>
                        <a:t>poena</a:t>
                      </a:r>
                      <a:endParaRPr lang="en-GB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+mj-lt"/>
                        </a:rPr>
                        <a:t>∑51-100</a:t>
                      </a:r>
                      <a:endParaRPr lang="en-GB" sz="2400" b="1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66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712787"/>
          </a:xfrm>
        </p:spPr>
        <p:txBody>
          <a:bodyPr anchor="b">
            <a:normAutofit fontScale="90000"/>
          </a:bodyPr>
          <a:lstStyle/>
          <a:p>
            <a:pPr eaLnBrk="1" hangingPunct="1"/>
            <a:r>
              <a:rPr lang="sr-Latn-RS" b="1" dirty="0"/>
              <a:t>Literatura</a:t>
            </a:r>
            <a:endParaRPr lang="en-US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447800"/>
            <a:ext cx="8763000" cy="4572000"/>
          </a:xfrm>
        </p:spPr>
        <p:txBody>
          <a:bodyPr>
            <a:normAutofit/>
          </a:bodyPr>
          <a:lstStyle/>
          <a:p>
            <a:pPr lvl="0"/>
            <a:r>
              <a:rPr lang="sr-Latn-RS" sz="2800" dirty="0"/>
              <a:t> Ognjanov, G. „Integrisane marketinške komunikacije“, Ekonomski fakultet, Beograd,  drugo izdanje 2013. </a:t>
            </a:r>
            <a:endParaRPr lang="en-GB" sz="2800" dirty="0"/>
          </a:p>
          <a:p>
            <a:pPr lvl="0"/>
            <a:r>
              <a:rPr lang="sr-Latn-RS" sz="2800" dirty="0"/>
              <a:t>Bojković, N., Živojinović, T. „Integrisane marketing komunikacije i odnosi sa javnošću u transportu“. P</a:t>
            </a:r>
            <a:r>
              <a:rPr lang="sr-Cyrl-CS" sz="2800" dirty="0"/>
              <a:t>isani materijali dostupni na studentskom e-servisu, Saobraćajni fakultet, Beograd.</a:t>
            </a:r>
            <a:endParaRPr lang="en-GB" sz="2800" dirty="0"/>
          </a:p>
          <a:p>
            <a:pPr lvl="0"/>
            <a:endParaRPr lang="en-US" sz="2800" dirty="0"/>
          </a:p>
          <a:p>
            <a:pPr>
              <a:lnSpc>
                <a:spcPct val="150000"/>
              </a:lnSpc>
              <a:buClr>
                <a:srgbClr val="A50021"/>
              </a:buClr>
              <a:buNone/>
              <a:defRPr/>
            </a:pPr>
            <a:endParaRPr lang="sr-Latn-RS" sz="2800" dirty="0">
              <a:latin typeface="+mj-lt"/>
            </a:endParaRPr>
          </a:p>
          <a:p>
            <a:pPr eaLnBrk="1" hangingPunct="1"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v"/>
              <a:defRPr/>
            </a:pPr>
            <a:endParaRPr lang="sr-Latn-RS" sz="2800" dirty="0"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</TotalTime>
  <Words>287</Words>
  <Application>Microsoft Office PowerPoint</Application>
  <PresentationFormat>On-screen Show (4:3)</PresentationFormat>
  <Paragraphs>44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Garamond</vt:lpstr>
      <vt:lpstr>Wingdings</vt:lpstr>
      <vt:lpstr>Office Theme</vt:lpstr>
      <vt:lpstr>Edge</vt:lpstr>
      <vt:lpstr>Naziv predmeta:  Integrisane marketing komunikacije i odnosi sa javnošću</vt:lpstr>
      <vt:lpstr>O predmetu </vt:lpstr>
      <vt:lpstr>Cilj predmeta i aktivnosti studenata</vt:lpstr>
      <vt:lpstr>Neke od tema </vt:lpstr>
      <vt:lpstr>Ocenjivanje/bodovanje aktivnosti studenata</vt:lpstr>
      <vt:lpstr>Literatura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Integrisane marketing komunikacije I odnosi sa javnošću u transportu</dc:title>
  <dc:creator>Natasa Bojkovic</dc:creator>
  <cp:lastModifiedBy>Microsoft account</cp:lastModifiedBy>
  <cp:revision>15</cp:revision>
  <dcterms:created xsi:type="dcterms:W3CDTF">2006-08-16T00:00:00Z</dcterms:created>
  <dcterms:modified xsi:type="dcterms:W3CDTF">2022-01-20T13:32:29Z</dcterms:modified>
</cp:coreProperties>
</file>