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4" r:id="rId3"/>
    <p:sldId id="258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02A8-BAE7-4AC6-9954-9B1DC90E10F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12E3-7DD3-4840-A431-586275A59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6471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12B3-F52E-4948-985C-C5C7D6C62A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0356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96142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891F3-8EC7-4CE7-ACB0-47DAEFAAD1D0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822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4600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9E061-347C-4A03-8F17-1971DE2ADD6B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3989E-6DAE-44A7-A93D-6E97058709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0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50B4D-C09A-4E31-8712-C4B21EA6A4A2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6EFCE-59E9-415C-ABB5-285BE8BF1A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9D313-09C6-4AC6-BB08-67857163526F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00B7-E5DE-4057-BE26-AB4B2ADC4C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1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588AD-5F29-429E-A09E-AE5E1A85500E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1EF5B-BCB9-4E3F-912A-363015E28D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A7A6A-37EF-4065-B2E0-80CCFF7465DD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2D28F-19CF-48A2-9BA8-3EF1208572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0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CCE5C-B732-480C-B2F8-DF20F1011FE5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FA347-26BB-4414-878E-375F48AFBD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06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26EF6-B751-4E5D-A815-1E52666B861D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F79A2-B831-40CF-9C19-B79E0ECBC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7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255D2-AC68-4F67-9A8C-2F51CC895B54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40D9C-5F62-4380-A404-C273A12D7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F2B40-E4B0-4224-B9E0-24A3DC85C585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398F3-C5A7-40F6-92ED-A713B2F8F1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52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D614-C75C-46C4-B21F-BE8811C92290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429BD-F6BC-4555-8A66-E6F01104C2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34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75B88-06A1-4300-A042-DFB5F0621CA9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D4E7F-6E2E-4AAD-8D1B-374D13C9DC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23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1EE5A-2B03-4942-BBD8-17CA4068EF92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4CFC7-2A2D-4A36-A486-636AC23FE2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7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DD71A9-7A66-4856-A39A-D8AED4884AD0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C1120D-30B5-4B3E-AFF1-B5DE535C021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953" y="2971800"/>
            <a:ext cx="8991600" cy="1295400"/>
          </a:xfrm>
        </p:spPr>
        <p:txBody>
          <a:bodyPr/>
          <a:lstStyle/>
          <a:p>
            <a:r>
              <a:rPr lang="en-GB" altLang="en-US" sz="2400" dirty="0" err="1"/>
              <a:t>Naziv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predmeta</a:t>
            </a:r>
            <a:r>
              <a:rPr lang="en-US" altLang="en-US" sz="2400" dirty="0"/>
              <a:t>: </a:t>
            </a:r>
            <a:br>
              <a:rPr lang="en-US" altLang="en-US" sz="2400" dirty="0"/>
            </a:br>
            <a:r>
              <a:rPr lang="sr-Latn-RS" sz="2400" b="1" dirty="0"/>
              <a:t>Integrisane marketing komunikacije i odnosi sa javnošću</a:t>
            </a:r>
            <a:endParaRPr lang="sr-Latn-CS" altLang="en-US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7920" y="1703295"/>
            <a:ext cx="7091680" cy="609600"/>
          </a:xfrm>
        </p:spPr>
        <p:txBody>
          <a:bodyPr>
            <a:noAutofit/>
          </a:bodyPr>
          <a:lstStyle/>
          <a:p>
            <a:pPr eaLnBrk="1" hangingPunct="1"/>
            <a:r>
              <a:rPr lang="sr-Latn-RS" altLang="en-US" sz="1600" dirty="0">
                <a:solidFill>
                  <a:schemeClr val="tx1"/>
                </a:solidFill>
              </a:rPr>
              <a:t>Master akademske studije</a:t>
            </a:r>
          </a:p>
          <a:p>
            <a:r>
              <a:rPr lang="en-GB" altLang="en-US" sz="1600" dirty="0">
                <a:solidFill>
                  <a:schemeClr val="tx1"/>
                </a:solidFill>
              </a:rPr>
              <a:t>Modul: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Menadžment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i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ekonomija</a:t>
            </a:r>
            <a:r>
              <a:rPr lang="en-US" altLang="en-US" sz="1600" dirty="0">
                <a:solidFill>
                  <a:schemeClr val="tx1"/>
                </a:solidFill>
              </a:rPr>
              <a:t> u </a:t>
            </a:r>
            <a:r>
              <a:rPr lang="en-US" altLang="en-US" sz="1600" dirty="0" err="1">
                <a:solidFill>
                  <a:schemeClr val="tx1"/>
                </a:solidFill>
              </a:rPr>
              <a:t>transportu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i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komunikacijama</a:t>
            </a:r>
            <a:endParaRPr lang="sr-Latn-CS" altLang="en-US" sz="1600" b="1" dirty="0">
              <a:solidFill>
                <a:schemeClr val="tx1"/>
              </a:solidFill>
            </a:endParaRPr>
          </a:p>
          <a:p>
            <a:pPr eaLnBrk="1" hangingPunct="1"/>
            <a:endParaRPr lang="sr-Latn-RS" altLang="en-US" sz="1600" dirty="0">
              <a:solidFill>
                <a:schemeClr val="tx1"/>
              </a:solidFill>
            </a:endParaRPr>
          </a:p>
          <a:p>
            <a:pPr eaLnBrk="1" hangingPunct="1"/>
            <a:r>
              <a:rPr lang="sr-Latn-RS" altLang="en-US" sz="1600" dirty="0">
                <a:solidFill>
                  <a:schemeClr val="tx1"/>
                </a:solidFill>
              </a:rPr>
              <a:t>,</a:t>
            </a:r>
            <a:endParaRPr lang="sr-Latn-CS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33400" y="589002"/>
            <a:ext cx="9937104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dirty="0"/>
              <a:t>   </a:t>
            </a:r>
            <a:r>
              <a:rPr lang="sr-Latn-RS" dirty="0"/>
              <a:t>UNIVERZITET U BEOGRADU</a:t>
            </a:r>
          </a:p>
          <a:p>
            <a:pPr algn="ctr"/>
            <a:r>
              <a:rPr lang="en-GB" dirty="0"/>
              <a:t> </a:t>
            </a:r>
            <a:r>
              <a:rPr lang="sr-Latn-RS" dirty="0"/>
              <a:t>SAOBRAĆAJNI FAKULTET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2400"/>
            <a:ext cx="1189294" cy="118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1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b="1"/>
              <a:t>O predmetu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>
                <a:latin typeface="+mj-lt"/>
              </a:rPr>
              <a:t> Fond časova (P+V): 3+1 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>
                <a:latin typeface="+mj-lt"/>
              </a:rPr>
              <a:t> Status predmeta: izborni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>
                <a:latin typeface="+mj-lt"/>
              </a:rPr>
              <a:t> Broj kredita/ ESPB bodova: 6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RS" sz="2800" b="1" dirty="0">
                <a:latin typeface="+mj-lt"/>
              </a:rPr>
              <a:t> Nastavnici: </a:t>
            </a:r>
            <a:endParaRPr lang="en-GB" sz="2800" b="1" dirty="0">
              <a:latin typeface="+mj-lt"/>
            </a:endParaRPr>
          </a:p>
          <a:p>
            <a:pPr marL="400050" lvl="1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RS" b="1" dirty="0">
                <a:latin typeface="+mj-lt"/>
              </a:rPr>
              <a:t>Dr </a:t>
            </a:r>
            <a:r>
              <a:rPr lang="sr-Latn-CS" b="1" dirty="0">
                <a:latin typeface="+mj-lt"/>
              </a:rPr>
              <a:t>Nataša Bojković, redovni profesor</a:t>
            </a:r>
            <a:r>
              <a:rPr lang="sr-Latn-RS" b="1" dirty="0">
                <a:latin typeface="+mj-lt"/>
              </a:rPr>
              <a:t>, kab. 005 </a:t>
            </a:r>
            <a:r>
              <a:rPr lang="en-GB" dirty="0"/>
              <a:t>(</a:t>
            </a:r>
            <a:r>
              <a:rPr lang="sr-Latn-RS" dirty="0"/>
              <a:t>n.bojk</a:t>
            </a:r>
            <a:r>
              <a:rPr lang="en-GB" dirty="0" err="1"/>
              <a:t>ovic</a:t>
            </a:r>
            <a:r>
              <a:rPr lang="en-US" kern="0" dirty="0"/>
              <a:t>@sf.bg.ac.rs</a:t>
            </a:r>
            <a:r>
              <a:rPr lang="en-GB" dirty="0" smtClean="0"/>
              <a:t>)</a:t>
            </a:r>
            <a:endParaRPr lang="en-GB" b="1" dirty="0">
              <a:latin typeface="+mj-lt"/>
            </a:endParaRPr>
          </a:p>
          <a:p>
            <a:pPr marL="400050" lvl="1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CS" b="1" dirty="0">
                <a:latin typeface="+mj-lt"/>
              </a:rPr>
              <a:t>Dr </a:t>
            </a:r>
            <a:r>
              <a:rPr lang="en-US" b="1" dirty="0">
                <a:latin typeface="+mj-lt"/>
              </a:rPr>
              <a:t>Tanja </a:t>
            </a:r>
            <a:r>
              <a:rPr lang="en-US" b="1" dirty="0" err="1">
                <a:latin typeface="+mj-lt"/>
              </a:rPr>
              <a:t>Živojinovi</a:t>
            </a:r>
            <a:r>
              <a:rPr lang="sr-Latn-CS" b="1" dirty="0">
                <a:latin typeface="+mj-lt"/>
              </a:rPr>
              <a:t>ć, docent</a:t>
            </a:r>
            <a:r>
              <a:rPr lang="en-GB" b="1" dirty="0">
                <a:latin typeface="+mj-lt"/>
              </a:rPr>
              <a:t>, </a:t>
            </a:r>
            <a:r>
              <a:rPr lang="en-GB" b="1" dirty="0" err="1">
                <a:latin typeface="+mj-lt"/>
              </a:rPr>
              <a:t>kab</a:t>
            </a:r>
            <a:r>
              <a:rPr lang="en-GB" b="1" dirty="0">
                <a:latin typeface="+mj-lt"/>
              </a:rPr>
              <a:t>. 235 </a:t>
            </a:r>
            <a:r>
              <a:rPr lang="en-GB" dirty="0">
                <a:latin typeface="+mj-lt"/>
              </a:rPr>
              <a:t>(</a:t>
            </a:r>
            <a:r>
              <a:rPr lang="en-GB" dirty="0" err="1">
                <a:latin typeface="+mj-lt"/>
              </a:rPr>
              <a:t>t.zivojinovic</a:t>
            </a:r>
            <a:r>
              <a:rPr lang="en-US" kern="0" dirty="0"/>
              <a:t>@sf.bg.ac.rs</a:t>
            </a:r>
            <a:r>
              <a:rPr lang="en-GB" dirty="0">
                <a:latin typeface="+mj-lt"/>
              </a:rPr>
              <a:t>)</a:t>
            </a:r>
            <a:endParaRPr lang="sr-Latn-CS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153400" cy="10668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CS" sz="4400" b="1" dirty="0"/>
              <a:t>Cilj predmeta i aktivnosti studenata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CS" sz="2400" dirty="0">
                <a:latin typeface="+mj-lt"/>
              </a:rPr>
              <a:t>     Studenti će se osposobiti da definišu i razumeju elemente integracije marketinških komunikacionih alata i kanala komunikacije; upoznaće se sa strategijama formiranja cena u saobraćaju i transportu. Upoznaće se sa metodama segmentacije tržišta i razumeće implikacije segmentacije na marketinške strategije. Moći će da koriste modele za istraživanje preferencija korisnika i da ih primenjuju u oblasti transportnih usluga.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None/>
              <a:defRPr/>
            </a:pPr>
            <a:r>
              <a:rPr lang="sr-Latn-RS" sz="2400" dirty="0"/>
              <a:t>     Tokom trajanja kursa, studenti rade projektne istraživačke radove na teme koje odaberu u saradnji sa nastavnicima. </a:t>
            </a: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dirty="0">
              <a:latin typeface="+mj-lt"/>
            </a:endParaRP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b="1" dirty="0">
              <a:solidFill>
                <a:schemeClr val="accent1"/>
              </a:solidFill>
              <a:latin typeface="+mj-lt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Latn-CS" sz="2400" b="1" dirty="0">
              <a:latin typeface="+mj-lt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717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Neke od tema</a:t>
            </a:r>
            <a:r>
              <a:rPr lang="en-US" b="1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None/>
              <a:defRPr/>
            </a:pPr>
            <a:r>
              <a:rPr lang="sr-Latn-RS" sz="2800" dirty="0"/>
              <a:t>    Elementi marketing miksa i vrste komunikacionih integracija, brendiranje, strategije i taktike formiranja cena, marketing strategije u promovisanju inovativnih modela mobilnosti, faktori lojalnosti korisnika u saobraćaju i transportu, itd...</a:t>
            </a: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75447" y="152401"/>
            <a:ext cx="7835153" cy="762000"/>
          </a:xfrm>
        </p:spPr>
        <p:txBody>
          <a:bodyPr anchor="b"/>
          <a:lstStyle/>
          <a:p>
            <a:pPr algn="ctr" eaLnBrk="1" hangingPunct="1"/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Ocenjivanje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bodovanje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studenata</a:t>
            </a:r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37447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sr-Latn-CS" sz="2400" dirty="0" smtClean="0">
                <a:latin typeface="Garamond" pitchFamily="18" charset="0"/>
              </a:rPr>
              <a:t>    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n-US" sz="4000" b="1" dirty="0" smtClean="0">
              <a:solidFill>
                <a:srgbClr val="FF33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latin typeface="Garamond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15338"/>
              </p:ext>
            </p:extLst>
          </p:nvPr>
        </p:nvGraphicFramePr>
        <p:xfrm>
          <a:off x="510988" y="1371599"/>
          <a:ext cx="8328212" cy="25958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64106"/>
                <a:gridCol w="4164106"/>
              </a:tblGrid>
              <a:tr h="749009"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j-lt"/>
                        </a:rPr>
                        <a:t>Poeni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r>
                        <a:rPr lang="en-GB" sz="2400" dirty="0" smtClean="0">
                          <a:latin typeface="+mj-lt"/>
                        </a:rPr>
                        <a:t> u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nastavi</a:t>
                      </a:r>
                      <a:endParaRPr lang="en-GB" sz="24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10*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baseline="0" dirty="0" err="1" smtClean="0">
                          <a:latin typeface="+mj-lt"/>
                        </a:rPr>
                        <a:t>Seminarski</a:t>
                      </a:r>
                      <a:r>
                        <a:rPr lang="en-GB" sz="2400" baseline="0" dirty="0" smtClean="0">
                          <a:latin typeface="+mj-lt"/>
                        </a:rPr>
                        <a:t> rad</a:t>
                      </a:r>
                      <a:endParaRPr lang="en-GB" sz="24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10* - 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Studijski</a:t>
                      </a:r>
                      <a:r>
                        <a:rPr lang="en-GB" sz="2400" dirty="0" smtClean="0">
                          <a:latin typeface="+mj-lt"/>
                        </a:rPr>
                        <a:t> </a:t>
                      </a:r>
                      <a:r>
                        <a:rPr lang="en-GB" sz="2400" dirty="0" err="1" smtClean="0">
                          <a:latin typeface="+mj-lt"/>
                        </a:rPr>
                        <a:t>istraživački</a:t>
                      </a:r>
                      <a:r>
                        <a:rPr lang="en-GB" sz="2400" dirty="0" smtClean="0">
                          <a:latin typeface="+mj-lt"/>
                        </a:rPr>
                        <a:t> rad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31* - 60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latin typeface="+mj-lt"/>
                        </a:rPr>
                        <a:t>*</a:t>
                      </a:r>
                      <a:r>
                        <a:rPr lang="en-GB" sz="2000" dirty="0" err="1" smtClean="0">
                          <a:latin typeface="+mj-lt"/>
                        </a:rPr>
                        <a:t>minimalan</a:t>
                      </a:r>
                      <a:r>
                        <a:rPr lang="en-GB" sz="2000" dirty="0" smtClean="0">
                          <a:latin typeface="+mj-lt"/>
                        </a:rPr>
                        <a:t> </a:t>
                      </a:r>
                      <a:r>
                        <a:rPr lang="en-GB" sz="2000" dirty="0" err="1" smtClean="0">
                          <a:latin typeface="+mj-lt"/>
                        </a:rPr>
                        <a:t>broj</a:t>
                      </a:r>
                      <a:r>
                        <a:rPr lang="en-GB" sz="2000" baseline="0" dirty="0" smtClean="0">
                          <a:latin typeface="+mj-lt"/>
                        </a:rPr>
                        <a:t> </a:t>
                      </a:r>
                      <a:r>
                        <a:rPr lang="en-GB" sz="2000" baseline="0" dirty="0" err="1" smtClean="0">
                          <a:latin typeface="+mj-lt"/>
                        </a:rPr>
                        <a:t>poena</a:t>
                      </a:r>
                      <a:endParaRPr lang="en-GB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∑51-100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Literatura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sr-Latn-RS" sz="2800" dirty="0"/>
              <a:t> Ognjanov, G. „Integrisane marketinške komunikacije“, Ekonomski fakultet, Beograd,  drugo izdanje 2013. </a:t>
            </a:r>
            <a:endParaRPr lang="en-GB" sz="2800" dirty="0"/>
          </a:p>
          <a:p>
            <a:pPr lvl="0"/>
            <a:r>
              <a:rPr lang="sr-Latn-RS" sz="2800" dirty="0"/>
              <a:t>Bojković, N., Živojinović, T. „Integrisane marketing komunikacije i odnosi sa javnošću u transportu“. P</a:t>
            </a:r>
            <a:r>
              <a:rPr lang="sr-Cyrl-CS" sz="2800" dirty="0"/>
              <a:t>isani materijali dostupni na studentskom e-servisu, Saobraćajni fakultet, Beograd.</a:t>
            </a:r>
            <a:endParaRPr lang="en-GB" sz="2800" dirty="0"/>
          </a:p>
          <a:p>
            <a:pPr lvl="0"/>
            <a:endParaRPr lang="en-US" sz="2800" dirty="0"/>
          </a:p>
          <a:p>
            <a:pPr>
              <a:lnSpc>
                <a:spcPct val="15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287</Words>
  <Application>Microsoft Office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Office Theme</vt:lpstr>
      <vt:lpstr>Edge</vt:lpstr>
      <vt:lpstr>Naziv predmeta:  Integrisane marketing komunikacije i odnosi sa javnošću</vt:lpstr>
      <vt:lpstr>O predmetu </vt:lpstr>
      <vt:lpstr>Cilj predmeta i aktivnosti studenata</vt:lpstr>
      <vt:lpstr>Neke od tema </vt:lpstr>
      <vt:lpstr>Ocenjivanje/bodovanje aktivnosti studenata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Integrisane marketing komunikacije I odnosi sa javnošću u transportu</dc:title>
  <dc:creator>Natasa Bojkovic</dc:creator>
  <cp:lastModifiedBy>Microsoft account</cp:lastModifiedBy>
  <cp:revision>15</cp:revision>
  <dcterms:created xsi:type="dcterms:W3CDTF">2006-08-16T00:00:00Z</dcterms:created>
  <dcterms:modified xsi:type="dcterms:W3CDTF">2022-01-20T13:32:29Z</dcterms:modified>
</cp:coreProperties>
</file>