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64" r:id="rId3"/>
    <p:sldId id="258" r:id="rId4"/>
    <p:sldId id="260" r:id="rId5"/>
    <p:sldId id="262" r:id="rId6"/>
    <p:sldId id="265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94107" autoAdjust="0"/>
  </p:normalViewPr>
  <p:slideViewPr>
    <p:cSldViewPr>
      <p:cViewPr varScale="1">
        <p:scale>
          <a:sx n="66" d="100"/>
          <a:sy n="66" d="100"/>
        </p:scale>
        <p:origin x="18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B02A8-BAE7-4AC6-9954-9B1DC90E10F5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212E3-7DD3-4840-A431-586275A59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29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562D5-AC79-4864-9DF0-C8A6903BD0C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550127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2F12B3-F52E-4948-985C-C5C7D6C62A7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sr-Cyrl-R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Циљ предмета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Стицање знања о кључним појмовима транспортне политике, познавање инструмената транспортне политике, упознавање са основним програмским и стратешким документима европске транспортне политике.  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Исход предмета 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завршетку курса студенти ће бити оспособљени да разликују и систематизују стратегије, мере и инструменте транспортне политике; познају значајна европска стратешка и програмска документа транспортне политике; анализирају и рангирају инструменте транспортне политике према оцени учинка из постојећих база података.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Садржај предмета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Теоријска настава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Увод у предмет - основни појмови: транспортна политика, вођење политике, веза са другим политикама, стратешки контекст и регулаторни оквир; Европска транспортна политика, програмска документа, пројектовани циљеви и иницијативе; Национална транспортна политика; Транспортна политика за одрживу мобилност у градовима; Индикатори и алати за оцену и рангирање мера/инструмената транспортне политике; Реализација политике и оцена утицаја. 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Практична настава 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Студенти се подстичу на истраживачки рад у области анализе мера транспортне политике коришћењем теоријских знања и база података које садрже емпиријске евиденције о учинку транспортних стратегија. 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/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396392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562D5-AC79-4864-9DF0-C8A6903BD0C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555046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2891F3-8EC7-4CE7-ACB0-47DAEFAAD1D0}" type="slidenum">
              <a:rPr lang="en-US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  <p:extLst>
      <p:ext uri="{BB962C8B-B14F-4D97-AF65-F5344CB8AC3E}">
        <p14:creationId xmlns:p14="http://schemas.microsoft.com/office/powerpoint/2010/main" val="854120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562D5-AC79-4864-9DF0-C8A6903BD0C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398068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836127360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99E061-347C-4A03-8F17-1971DE2ADD6B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3989E-6DAE-44A7-A93D-6E97058709C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452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950B4D-C09A-4E31-8712-C4B21EA6A4A2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76EFCE-59E9-415C-ABB5-285BE8BF1A1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7469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B9D313-09C6-4AC6-BB08-67857163526F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8100B7-E5DE-4057-BE26-AB4B2ADC4CD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004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588AD-5F29-429E-A09E-AE5E1A85500E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C1EF5B-BCB9-4E3F-912A-363015E28DC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423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9A7A6A-37EF-4065-B2E0-80CCFF7465DD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2D28F-19CF-48A2-9BA8-3EF1208572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1526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2CCE5C-B732-480C-B2F8-DF20F1011FE5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9FA347-26BB-4414-878E-375F48AFBD4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056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126EF6-B751-4E5D-A815-1E52666B861D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0F79A2-B831-40CF-9C19-B79E0ECBC3D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9400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D255D2-AC68-4F67-9A8C-2F51CC895B54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440D9C-5F62-4380-A404-C273A12D7EA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301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7F2B40-E4B0-4224-B9E0-24A3DC85C585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4398F3-C5A7-40F6-92ED-A713B2F8F1C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652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11D614-C75C-46C4-B21F-BE8811C92290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7429BD-F6BC-4555-8A66-E6F01104C2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6185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175B88-06A1-4300-A042-DFB5F0621CA9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5D4E7F-6E2E-4AAD-8D1B-374D13C9DC0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6945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71EE5A-2B03-4942-BBD8-17CA4068EF92}" type="datetimeFigureOut">
              <a:rPr lang="en-US">
                <a:solidFill>
                  <a:srgbClr val="000000"/>
                </a:solidFill>
              </a:rPr>
              <a:pPr/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44CFC7-2A2D-4A36-A486-636AC23FE29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782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DD71A9-7A66-4856-A39A-D8AED4884AD0}" type="datetimeFigureOut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1/20/2022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C1120D-30B5-4B3E-AFF1-B5DE535C021B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371612160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33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ctrs.leeds.ac.uk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8953" y="2971800"/>
            <a:ext cx="8991600" cy="1295400"/>
          </a:xfrm>
        </p:spPr>
        <p:txBody>
          <a:bodyPr/>
          <a:lstStyle/>
          <a:p>
            <a:r>
              <a:rPr lang="en-GB" altLang="en-US" sz="2400" dirty="0" err="1"/>
              <a:t>Naziv</a:t>
            </a:r>
            <a:r>
              <a:rPr lang="en-GB" altLang="en-US" sz="2400" dirty="0"/>
              <a:t> </a:t>
            </a:r>
            <a:r>
              <a:rPr lang="en-GB" altLang="en-US" sz="2400" dirty="0" err="1"/>
              <a:t>predmeta</a:t>
            </a:r>
            <a:r>
              <a:rPr lang="en-US" altLang="en-US" sz="2400" dirty="0"/>
              <a:t>: </a:t>
            </a:r>
            <a:br>
              <a:rPr lang="en-US" altLang="en-US" sz="2400" dirty="0"/>
            </a:br>
            <a:r>
              <a:rPr lang="sr-Latn-RS" altLang="en-US" sz="2400" b="1" dirty="0"/>
              <a:t>TRANSPORTNA POLITIKA</a:t>
            </a:r>
            <a:endParaRPr lang="sr-Latn-CS" altLang="en-US" sz="24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37920" y="1703295"/>
            <a:ext cx="7091680" cy="609600"/>
          </a:xfrm>
        </p:spPr>
        <p:txBody>
          <a:bodyPr>
            <a:noAutofit/>
          </a:bodyPr>
          <a:lstStyle/>
          <a:p>
            <a:pPr eaLnBrk="1" hangingPunct="1"/>
            <a:r>
              <a:rPr lang="sr-Latn-RS" altLang="en-US" sz="1600" dirty="0">
                <a:solidFill>
                  <a:schemeClr val="tx1"/>
                </a:solidFill>
              </a:rPr>
              <a:t>MASTER AKADEMSKE STUDIJE</a:t>
            </a:r>
          </a:p>
          <a:p>
            <a:pPr eaLnBrk="1" hangingPunct="1"/>
            <a:r>
              <a:rPr lang="en-GB" altLang="en-US" sz="1600" dirty="0">
                <a:solidFill>
                  <a:schemeClr val="tx1"/>
                </a:solidFill>
              </a:rPr>
              <a:t>Modul: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Menadžment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i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ekonomija</a:t>
            </a:r>
            <a:r>
              <a:rPr lang="en-US" altLang="en-US" sz="1600" dirty="0">
                <a:solidFill>
                  <a:schemeClr val="tx1"/>
                </a:solidFill>
              </a:rPr>
              <a:t> u </a:t>
            </a:r>
            <a:r>
              <a:rPr lang="en-US" altLang="en-US" sz="1600" dirty="0" err="1">
                <a:solidFill>
                  <a:schemeClr val="tx1"/>
                </a:solidFill>
              </a:rPr>
              <a:t>transportu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i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komunikacijama</a:t>
            </a:r>
            <a:endParaRPr lang="sr-Latn-CS" altLang="en-US" sz="16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533400" y="589002"/>
            <a:ext cx="9937104" cy="5539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   </a:t>
            </a:r>
            <a:r>
              <a:rPr lang="sr-Latn-RS" dirty="0">
                <a:solidFill>
                  <a:prstClr val="black"/>
                </a:solidFill>
              </a:rPr>
              <a:t>UNIVERZITET U BEOGRADU</a:t>
            </a:r>
          </a:p>
          <a:p>
            <a:pPr algn="ctr"/>
            <a:r>
              <a:rPr lang="en-GB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prstClr val="black"/>
                </a:solidFill>
              </a:rPr>
              <a:t>SAOBRAĆAJNI FAKULTET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52400"/>
            <a:ext cx="1189294" cy="1189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738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12787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en-US" b="1"/>
              <a:t>O predmetu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447800"/>
            <a:ext cx="87630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r>
              <a:rPr lang="sr-Latn-CS" sz="2800" b="1" dirty="0">
                <a:latin typeface="+mj-lt"/>
              </a:rPr>
              <a:t>Fond časova (P+V): 3+1  </a:t>
            </a:r>
          </a:p>
          <a:p>
            <a:pPr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r>
              <a:rPr lang="sr-Latn-CS" sz="2800" b="1" dirty="0"/>
              <a:t>Status predmeta: izborni</a:t>
            </a:r>
          </a:p>
          <a:p>
            <a:pPr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r>
              <a:rPr lang="sr-Latn-CS" sz="2800" b="1" dirty="0"/>
              <a:t>Broj kredita/ ESPB bodova: 6</a:t>
            </a: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r>
              <a:rPr lang="sr-Latn-RS" sz="2800" b="1" dirty="0">
                <a:latin typeface="+mj-lt"/>
              </a:rPr>
              <a:t>Nastavnici: </a:t>
            </a:r>
          </a:p>
          <a:p>
            <a:pPr marL="363538" indent="0">
              <a:lnSpc>
                <a:spcPct val="90000"/>
              </a:lnSpc>
              <a:buClr>
                <a:srgbClr val="A50021"/>
              </a:buClr>
              <a:buNone/>
              <a:defRPr/>
            </a:pPr>
            <a:r>
              <a:rPr lang="sr-Latn-RS" sz="2800" b="1" dirty="0">
                <a:latin typeface="+mj-lt"/>
              </a:rPr>
              <a:t>Dr </a:t>
            </a:r>
            <a:r>
              <a:rPr lang="sr-Latn-CS" sz="2800" b="1" dirty="0">
                <a:latin typeface="+mj-lt"/>
              </a:rPr>
              <a:t>Nataša Bojković, redovni profesor, kab. 005 </a:t>
            </a:r>
            <a:r>
              <a:rPr lang="en-GB" sz="2800" dirty="0"/>
              <a:t>(</a:t>
            </a:r>
            <a:r>
              <a:rPr lang="sr-Latn-RS" sz="2800" dirty="0"/>
              <a:t>n.bojk</a:t>
            </a:r>
            <a:r>
              <a:rPr lang="en-GB" sz="2800" dirty="0" err="1"/>
              <a:t>ovic</a:t>
            </a:r>
            <a:r>
              <a:rPr lang="en-US" sz="2800" kern="0" dirty="0"/>
              <a:t>@sf.bg.ac.rs</a:t>
            </a:r>
            <a:r>
              <a:rPr lang="en-GB" sz="2800" dirty="0"/>
              <a:t>)</a:t>
            </a:r>
            <a:endParaRPr lang="sr-Latn-CS" sz="2800" dirty="0"/>
          </a:p>
          <a:p>
            <a:pPr marL="363538" indent="0" eaLnBrk="1" hangingPunct="1">
              <a:lnSpc>
                <a:spcPct val="90000"/>
              </a:lnSpc>
              <a:buClr>
                <a:srgbClr val="A50021"/>
              </a:buClr>
              <a:buNone/>
              <a:defRPr/>
            </a:pPr>
            <a:endParaRPr lang="sr-Latn-CS" sz="2800" b="1" dirty="0">
              <a:latin typeface="+mj-lt"/>
            </a:endParaRPr>
          </a:p>
          <a:p>
            <a:pPr marL="363538" indent="0" eaLnBrk="1" hangingPunct="1">
              <a:lnSpc>
                <a:spcPct val="90000"/>
              </a:lnSpc>
              <a:buClr>
                <a:srgbClr val="A50021"/>
              </a:buClr>
              <a:buNone/>
              <a:defRPr/>
            </a:pPr>
            <a:r>
              <a:rPr lang="sr-Latn-CS" sz="2800" b="1" dirty="0">
                <a:latin typeface="+mj-lt"/>
              </a:rPr>
              <a:t>Dr </a:t>
            </a:r>
            <a:r>
              <a:rPr lang="sr-Latn-RS" sz="2800" b="1" dirty="0">
                <a:latin typeface="+mj-lt"/>
              </a:rPr>
              <a:t>Olivera Medar</a:t>
            </a:r>
            <a:r>
              <a:rPr lang="sr-Latn-CS" sz="2800" b="1" dirty="0">
                <a:latin typeface="+mj-lt"/>
              </a:rPr>
              <a:t>, vanredni profesor, kab. 205</a:t>
            </a:r>
          </a:p>
          <a:p>
            <a:pPr marL="363538" indent="0">
              <a:lnSpc>
                <a:spcPct val="90000"/>
              </a:lnSpc>
              <a:buClr>
                <a:srgbClr val="A50021"/>
              </a:buClr>
              <a:buNone/>
              <a:defRPr/>
            </a:pPr>
            <a:r>
              <a:rPr lang="en-GB" sz="2800" dirty="0"/>
              <a:t>(</a:t>
            </a:r>
            <a:r>
              <a:rPr lang="sr-Latn-RS" sz="2800" dirty="0"/>
              <a:t>o.medar</a:t>
            </a:r>
            <a:r>
              <a:rPr lang="en-US" sz="2800" kern="0" dirty="0"/>
              <a:t>@sf.bg.ac.rs</a:t>
            </a:r>
            <a:r>
              <a:rPr lang="en-GB" sz="2800" dirty="0"/>
              <a:t>)</a:t>
            </a:r>
            <a:endParaRPr lang="sr-Latn-CS" sz="2800" dirty="0"/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None/>
              <a:defRPr/>
            </a:pPr>
            <a:endParaRPr lang="sr-Latn-RS" sz="2800" dirty="0">
              <a:latin typeface="+mj-lt"/>
            </a:endParaRP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endParaRPr lang="sr-Latn-RS" sz="28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533400"/>
            <a:ext cx="7924800" cy="762000"/>
          </a:xfrm>
        </p:spPr>
        <p:txBody>
          <a:bodyPr anchor="b">
            <a:normAutofit/>
          </a:bodyPr>
          <a:lstStyle/>
          <a:p>
            <a:pPr eaLnBrk="1" hangingPunct="1"/>
            <a:r>
              <a:rPr lang="sr-Latn-CS" sz="4000" b="1" dirty="0"/>
              <a:t>Cilj predmeta i aktivnosti studenata</a:t>
            </a:r>
            <a:endParaRPr lang="en-US" sz="4000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524000"/>
            <a:ext cx="8305800" cy="4419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Aft>
                <a:spcPts val="600"/>
              </a:spcAft>
              <a:buClr>
                <a:srgbClr val="A50021"/>
              </a:buClr>
              <a:buFont typeface="Wingdings" pitchFamily="2" charset="2"/>
              <a:buNone/>
              <a:defRPr/>
            </a:pPr>
            <a:r>
              <a:rPr lang="sr-Latn-CS" sz="2400" dirty="0">
                <a:latin typeface="+mj-lt"/>
              </a:rPr>
              <a:t>     Studenti će se osposobiti da definišu i razumeju instrumente transportne politike, da se upoznaju sa osnovnim strategijama i programskim dokumentima transportne politike kod nas i u svetu, analiziraju efekte primene mera transportne politike.  </a:t>
            </a:r>
          </a:p>
          <a:p>
            <a:pPr eaLnBrk="1" hangingPunct="1">
              <a:lnSpc>
                <a:spcPct val="150000"/>
              </a:lnSpc>
              <a:spcAft>
                <a:spcPts val="600"/>
              </a:spcAft>
              <a:buClr>
                <a:srgbClr val="A50021"/>
              </a:buClr>
              <a:buFont typeface="Wingdings" pitchFamily="2" charset="2"/>
              <a:buNone/>
              <a:defRPr/>
            </a:pPr>
            <a:r>
              <a:rPr lang="sr-Latn-RS" sz="2400"/>
              <a:t>    Tokom </a:t>
            </a:r>
            <a:r>
              <a:rPr lang="sr-Latn-RS" sz="2400" dirty="0"/>
              <a:t>trajanja kursa, studenti rade projektne istraživačke radove iz oblasti analize mera transportne politike. </a:t>
            </a:r>
          </a:p>
          <a:p>
            <a:pPr eaLnBrk="1" hangingPunct="1">
              <a:lnSpc>
                <a:spcPct val="150000"/>
              </a:lnSpc>
              <a:spcAft>
                <a:spcPts val="600"/>
              </a:spcAft>
              <a:buClr>
                <a:srgbClr val="A50021"/>
              </a:buClr>
              <a:buFont typeface="Wingdings" pitchFamily="2" charset="2"/>
              <a:buNone/>
              <a:defRPr/>
            </a:pPr>
            <a:endParaRPr lang="sr-Latn-CS" sz="2400" dirty="0">
              <a:latin typeface="+mj-lt"/>
            </a:endParaRPr>
          </a:p>
          <a:p>
            <a:pPr eaLnBrk="1" hangingPunct="1">
              <a:lnSpc>
                <a:spcPct val="150000"/>
              </a:lnSpc>
              <a:spcAft>
                <a:spcPts val="600"/>
              </a:spcAft>
              <a:buClr>
                <a:srgbClr val="A50021"/>
              </a:buClr>
              <a:buFont typeface="Wingdings" pitchFamily="2" charset="2"/>
              <a:buNone/>
              <a:defRPr/>
            </a:pPr>
            <a:endParaRPr lang="sr-Latn-CS" sz="2400" b="1" dirty="0">
              <a:solidFill>
                <a:schemeClr val="accent1"/>
              </a:solidFill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b="1" dirty="0"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b="1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12787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sr-Latn-RS" b="1" dirty="0"/>
              <a:t>Neke od tema...</a:t>
            </a:r>
            <a:r>
              <a:rPr lang="en-US" b="1" dirty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447800"/>
            <a:ext cx="8610600" cy="45720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Clr>
                <a:srgbClr val="A50021"/>
              </a:buClr>
              <a:buNone/>
              <a:defRPr/>
            </a:pPr>
            <a:r>
              <a:rPr lang="sr-Latn-RS" sz="2800" dirty="0"/>
              <a:t>Evropska transportna politika, politika održive mobilnosti u gradovima, indikatori i alati za ocenu i rangiranje mera transportne politike, realizacija politike i ocena uticaja...</a:t>
            </a:r>
            <a:endParaRPr lang="sr-Latn-RS" sz="28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775447" y="152401"/>
            <a:ext cx="7835153" cy="762000"/>
          </a:xfrm>
        </p:spPr>
        <p:txBody>
          <a:bodyPr anchor="b"/>
          <a:lstStyle/>
          <a:p>
            <a:pPr algn="ctr" eaLnBrk="1" hangingPunct="1"/>
            <a:r>
              <a:rPr lang="en-US" sz="32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Ocenjivanje</a:t>
            </a:r>
            <a:r>
              <a:rPr lang="en-US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32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bodovanje</a:t>
            </a:r>
            <a:r>
              <a:rPr lang="en-US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aktivnosti</a:t>
            </a:r>
            <a:r>
              <a:rPr lang="en-US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studenata</a:t>
            </a:r>
            <a:endParaRPr lang="en-US" sz="32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537447"/>
            <a:ext cx="83058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None/>
            </a:pPr>
            <a:r>
              <a:rPr lang="sr-Latn-CS" sz="2400" dirty="0" smtClean="0">
                <a:latin typeface="Garamond" pitchFamily="18" charset="0"/>
              </a:rPr>
              <a:t>      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endParaRPr lang="en-US" sz="4000" b="1" dirty="0" smtClean="0">
              <a:solidFill>
                <a:srgbClr val="FF3300"/>
              </a:solidFill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sr-Latn-CS" sz="2400" b="1" dirty="0" smtClean="0">
              <a:solidFill>
                <a:schemeClr val="accent1"/>
              </a:solidFill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sr-Latn-CS" sz="2400" b="1" dirty="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 smtClean="0">
              <a:latin typeface="Garamond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510988" y="1371599"/>
          <a:ext cx="8328212" cy="25958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64106"/>
                <a:gridCol w="4164106"/>
              </a:tblGrid>
              <a:tr h="749009">
                <a:tc>
                  <a:txBody>
                    <a:bodyPr/>
                    <a:lstStyle/>
                    <a:p>
                      <a:pPr algn="l"/>
                      <a:r>
                        <a:rPr lang="en-GB" sz="2400" dirty="0" err="1" smtClean="0">
                          <a:latin typeface="+mj-lt"/>
                        </a:rPr>
                        <a:t>Aktivnost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>
                          <a:latin typeface="+mj-lt"/>
                        </a:rPr>
                        <a:t>Poeni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</a:tr>
              <a:tr h="461718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+mj-lt"/>
                        </a:rPr>
                        <a:t>Aktivnost</a:t>
                      </a:r>
                      <a:r>
                        <a:rPr lang="en-GB" sz="2400" dirty="0" smtClean="0">
                          <a:latin typeface="+mj-lt"/>
                        </a:rPr>
                        <a:t> u</a:t>
                      </a:r>
                      <a:r>
                        <a:rPr lang="en-GB" sz="2400" baseline="0" dirty="0" smtClean="0">
                          <a:latin typeface="+mj-lt"/>
                        </a:rPr>
                        <a:t> </a:t>
                      </a:r>
                      <a:r>
                        <a:rPr lang="en-GB" sz="2400" baseline="0" dirty="0" err="1" smtClean="0">
                          <a:latin typeface="+mj-lt"/>
                        </a:rPr>
                        <a:t>nastavi</a:t>
                      </a:r>
                      <a:endParaRPr lang="en-GB" sz="2400" baseline="0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10*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</a:tr>
              <a:tr h="461718">
                <a:tc>
                  <a:txBody>
                    <a:bodyPr/>
                    <a:lstStyle/>
                    <a:p>
                      <a:r>
                        <a:rPr lang="en-GB" sz="2400" baseline="0" dirty="0" err="1" smtClean="0">
                          <a:latin typeface="+mj-lt"/>
                        </a:rPr>
                        <a:t>Seminarski</a:t>
                      </a:r>
                      <a:r>
                        <a:rPr lang="en-GB" sz="2400" baseline="0" dirty="0" smtClean="0">
                          <a:latin typeface="+mj-lt"/>
                        </a:rPr>
                        <a:t> rad</a:t>
                      </a:r>
                      <a:endParaRPr lang="en-GB" sz="2400" baseline="0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10* - 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30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61718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+mj-lt"/>
                        </a:rPr>
                        <a:t>Studijski</a:t>
                      </a:r>
                      <a:r>
                        <a:rPr lang="en-GB" sz="2400" dirty="0" smtClean="0">
                          <a:latin typeface="+mj-lt"/>
                        </a:rPr>
                        <a:t> </a:t>
                      </a:r>
                      <a:r>
                        <a:rPr lang="en-GB" sz="2400" dirty="0" err="1" smtClean="0">
                          <a:latin typeface="+mj-lt"/>
                        </a:rPr>
                        <a:t>istraživački</a:t>
                      </a:r>
                      <a:r>
                        <a:rPr lang="en-GB" sz="2400" dirty="0" smtClean="0">
                          <a:latin typeface="+mj-lt"/>
                        </a:rPr>
                        <a:t> rad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31* - 60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</a:tr>
              <a:tr h="461718"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>
                          <a:latin typeface="+mj-lt"/>
                        </a:rPr>
                        <a:t>*</a:t>
                      </a:r>
                      <a:r>
                        <a:rPr lang="en-GB" sz="2000" dirty="0" err="1" smtClean="0">
                          <a:latin typeface="+mj-lt"/>
                        </a:rPr>
                        <a:t>minimalan</a:t>
                      </a:r>
                      <a:r>
                        <a:rPr lang="en-GB" sz="2000" dirty="0" smtClean="0">
                          <a:latin typeface="+mj-lt"/>
                        </a:rPr>
                        <a:t> </a:t>
                      </a:r>
                      <a:r>
                        <a:rPr lang="en-GB" sz="2000" dirty="0" err="1" smtClean="0">
                          <a:latin typeface="+mj-lt"/>
                        </a:rPr>
                        <a:t>broj</a:t>
                      </a:r>
                      <a:r>
                        <a:rPr lang="en-GB" sz="2000" baseline="0" dirty="0" smtClean="0">
                          <a:latin typeface="+mj-lt"/>
                        </a:rPr>
                        <a:t> </a:t>
                      </a:r>
                      <a:r>
                        <a:rPr lang="en-GB" sz="2000" baseline="0" dirty="0" err="1" smtClean="0">
                          <a:latin typeface="+mj-lt"/>
                        </a:rPr>
                        <a:t>poena</a:t>
                      </a:r>
                      <a:endParaRPr lang="en-GB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+mj-lt"/>
                        </a:rPr>
                        <a:t>∑51-100</a:t>
                      </a:r>
                      <a:endParaRPr lang="en-GB" sz="24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6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12787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sr-Latn-RS" b="1" dirty="0"/>
              <a:t>Literatura</a:t>
            </a:r>
            <a:endParaRPr lang="en-US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447800"/>
            <a:ext cx="8305800" cy="4572000"/>
          </a:xfrm>
        </p:spPr>
        <p:txBody>
          <a:bodyPr>
            <a:normAutofit/>
          </a:bodyPr>
          <a:lstStyle/>
          <a:p>
            <a:pPr lvl="0" algn="just"/>
            <a:r>
              <a:rPr lang="sr-Cyrl-RS" sz="2800" dirty="0"/>
              <a:t>Bojković, N., Medar O. „Transportna politika“. Pisani materijali dostupni na studentskom e-servisu, Saobraćajni fakultet, Beograd.</a:t>
            </a:r>
            <a:endParaRPr lang="en-GB" sz="2800" dirty="0"/>
          </a:p>
          <a:p>
            <a:pPr lvl="0" algn="just"/>
            <a:r>
              <a:rPr lang="sr-Cyrl-RS" sz="2800" dirty="0"/>
              <a:t>Bojković, N. Petrović, M. „Odabrani modeli za politiku transporta i komunikacija“, Saobraćajni fakultet, Beograd,  2015.</a:t>
            </a:r>
            <a:endParaRPr lang="en-GB" sz="2800" dirty="0"/>
          </a:p>
          <a:p>
            <a:pPr lvl="0" algn="just"/>
            <a:r>
              <a:rPr lang="en-US" sz="2800" dirty="0"/>
              <a:t>Transport policy. The official journal of the </a:t>
            </a:r>
            <a:r>
              <a:rPr lang="en-US" sz="2800" dirty="0">
                <a:hlinkClick r:id="rId3"/>
              </a:rPr>
              <a:t>World Conference on Transport Research Society (WCTRS)</a:t>
            </a:r>
            <a:r>
              <a:rPr lang="en-US" sz="2800" dirty="0"/>
              <a:t>. Elsevier.</a:t>
            </a:r>
          </a:p>
          <a:p>
            <a:pPr lvl="0" algn="just">
              <a:buNone/>
            </a:pPr>
            <a:endParaRPr lang="en-US" sz="2800" dirty="0"/>
          </a:p>
          <a:p>
            <a:pPr algn="just">
              <a:lnSpc>
                <a:spcPct val="150000"/>
              </a:lnSpc>
              <a:buClr>
                <a:srgbClr val="A50021"/>
              </a:buClr>
              <a:buNone/>
              <a:defRPr/>
            </a:pPr>
            <a:endParaRPr lang="sr-Latn-RS" sz="2800" dirty="0">
              <a:latin typeface="+mj-lt"/>
            </a:endParaRPr>
          </a:p>
          <a:p>
            <a:pPr algn="just"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endParaRPr lang="sr-Latn-RS" sz="2800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279</Words>
  <Application>Microsoft Office PowerPoint</Application>
  <PresentationFormat>On-screen Show (4:3)</PresentationFormat>
  <Paragraphs>54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Garamond</vt:lpstr>
      <vt:lpstr>Wingdings</vt:lpstr>
      <vt:lpstr>Office Theme</vt:lpstr>
      <vt:lpstr>Edge</vt:lpstr>
      <vt:lpstr>Naziv predmeta:  TRANSPORTNA POLITIKA</vt:lpstr>
      <vt:lpstr>O predmetu </vt:lpstr>
      <vt:lpstr>Cilj predmeta i aktivnosti studenata</vt:lpstr>
      <vt:lpstr>Neke od tema... </vt:lpstr>
      <vt:lpstr>Ocenjivanje/bodovanje aktivnosti studenata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Integrisane marketing komunikacije I odnosi sa javnošću u transportu</dc:title>
  <dc:creator>Natasa Bojkovic</dc:creator>
  <cp:lastModifiedBy>Microsoft account</cp:lastModifiedBy>
  <cp:revision>17</cp:revision>
  <dcterms:created xsi:type="dcterms:W3CDTF">2006-08-16T00:00:00Z</dcterms:created>
  <dcterms:modified xsi:type="dcterms:W3CDTF">2022-01-20T13:32:24Z</dcterms:modified>
</cp:coreProperties>
</file>