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278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748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1999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798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030745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18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951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88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227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7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09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08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37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86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733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719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FE959-47A3-4718-A849-5E9DD1B0D939}" type="datetimeFigureOut">
              <a:rPr lang="en-US" smtClean="0"/>
              <a:t>9/17/2021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4E37C72-A58F-4DBD-8EE8-794F02D699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7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C2ADA-2764-46B7-9434-7290A3A9FF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868733" cy="2387600"/>
          </a:xfrm>
        </p:spPr>
        <p:txBody>
          <a:bodyPr/>
          <a:lstStyle/>
          <a:p>
            <a:r>
              <a:rPr lang="sr-Latn-RS" dirty="0"/>
              <a:t>POSLOVNA LOGISTIKA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919E2B-509A-4590-B1F9-F6290A267F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3619793"/>
            <a:ext cx="8791575" cy="2269373"/>
          </a:xfrm>
        </p:spPr>
        <p:txBody>
          <a:bodyPr>
            <a:normAutofit fontScale="92500" lnSpcReduction="10000"/>
          </a:bodyPr>
          <a:lstStyle/>
          <a:p>
            <a:endParaRPr lang="sr-Latn-RS" dirty="0"/>
          </a:p>
          <a:p>
            <a:r>
              <a:rPr lang="sr-Latn-RS" dirty="0"/>
              <a:t>Predavanja: 	Prof. Dr Milorad Kilibarda, dipl. Inž. (miloradkilibarda@gmail.com)</a:t>
            </a:r>
          </a:p>
          <a:p>
            <a:r>
              <a:rPr lang="sr-Latn-RS" dirty="0"/>
              <a:t>			Prof. Dr Milan Andrejić, dipl. Inž. (m.andrejic@sf.bg.ac.rs)</a:t>
            </a:r>
          </a:p>
          <a:p>
            <a:r>
              <a:rPr lang="sr-Latn-RS" dirty="0"/>
              <a:t>Vežbe:</a:t>
            </a:r>
          </a:p>
          <a:p>
            <a:r>
              <a:rPr lang="sr-Latn-RS" dirty="0"/>
              <a:t>			Prof. Dr Milan Andrejić</a:t>
            </a:r>
          </a:p>
          <a:p>
            <a:r>
              <a:rPr lang="sr-Latn-RS" dirty="0"/>
              <a:t>			Vukašin Pajić, dipl. Inž. (v.pajic@sf.bg.ac.rs)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D2235F-7038-4FDA-8981-2C67911D92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6085" y="196453"/>
            <a:ext cx="3240338" cy="1499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159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9C889-AF76-44A4-9F78-11536B382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4000" dirty="0"/>
              <a:t>Cilj predmeta</a:t>
            </a:r>
            <a:endParaRPr lang="en-US" sz="40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B98B91A-E361-4546-8623-6159B44B24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7952" y="199185"/>
            <a:ext cx="2464057" cy="114050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546F188-BAAB-4369-909A-22C957C89056}"/>
              </a:ext>
            </a:extLst>
          </p:cNvPr>
          <p:cNvSpPr txBox="1"/>
          <p:nvPr/>
        </p:nvSpPr>
        <p:spPr>
          <a:xfrm>
            <a:off x="1219427" y="1707651"/>
            <a:ext cx="10623157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dirty="0" err="1"/>
              <a:t>Cilj</a:t>
            </a:r>
            <a:r>
              <a:rPr lang="en-US" sz="3200" dirty="0"/>
              <a:t> </a:t>
            </a:r>
            <a:r>
              <a:rPr lang="en-US" sz="3200" dirty="0" err="1"/>
              <a:t>predmeta</a:t>
            </a:r>
            <a:r>
              <a:rPr lang="en-US" sz="3200" dirty="0"/>
              <a:t> je da se </a:t>
            </a:r>
            <a:r>
              <a:rPr lang="en-US" sz="3200" dirty="0" err="1"/>
              <a:t>studenti</a:t>
            </a:r>
            <a:r>
              <a:rPr lang="en-US" sz="3200" dirty="0"/>
              <a:t> </a:t>
            </a:r>
            <a:r>
              <a:rPr lang="en-US" sz="3200" dirty="0" err="1"/>
              <a:t>detaljnije</a:t>
            </a:r>
            <a:r>
              <a:rPr lang="en-US" sz="3200" dirty="0"/>
              <a:t> </a:t>
            </a:r>
            <a:r>
              <a:rPr lang="en-US" sz="3200" dirty="0" err="1"/>
              <a:t>upoznaju</a:t>
            </a:r>
            <a:r>
              <a:rPr lang="en-US" sz="3200" dirty="0"/>
              <a:t> </a:t>
            </a:r>
            <a:r>
              <a:rPr lang="en-US" sz="3200" dirty="0" err="1"/>
              <a:t>sa</a:t>
            </a:r>
            <a:r>
              <a:rPr lang="en-US" sz="3200" dirty="0"/>
              <a:t> </a:t>
            </a:r>
            <a:r>
              <a:rPr lang="en-US" sz="3200" dirty="0" err="1"/>
              <a:t>različitim</a:t>
            </a:r>
            <a:r>
              <a:rPr lang="en-US" sz="3200" dirty="0"/>
              <a:t> </a:t>
            </a:r>
            <a:r>
              <a:rPr lang="en-US" sz="3200" dirty="0" err="1"/>
              <a:t>trendovima</a:t>
            </a:r>
            <a:r>
              <a:rPr lang="en-US" sz="3200" dirty="0"/>
              <a:t>, </a:t>
            </a:r>
            <a:r>
              <a:rPr lang="en-US" sz="3200" dirty="0" err="1"/>
              <a:t>strategijama</a:t>
            </a:r>
            <a:r>
              <a:rPr lang="en-US" sz="3200" dirty="0"/>
              <a:t>, </a:t>
            </a:r>
            <a:r>
              <a:rPr lang="en-US" sz="3200" dirty="0" err="1"/>
              <a:t>postupcima</a:t>
            </a:r>
            <a:r>
              <a:rPr lang="en-US" sz="3200" dirty="0"/>
              <a:t>,</a:t>
            </a:r>
          </a:p>
          <a:p>
            <a:pPr algn="just"/>
            <a:r>
              <a:rPr lang="en-US" sz="3200" dirty="0" err="1"/>
              <a:t>metodama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tehnikama</a:t>
            </a:r>
            <a:r>
              <a:rPr lang="en-US" sz="3200" dirty="0"/>
              <a:t> </a:t>
            </a:r>
            <a:r>
              <a:rPr lang="en-US" sz="3200" dirty="0" err="1"/>
              <a:t>planiranja</a:t>
            </a:r>
            <a:r>
              <a:rPr lang="en-US" sz="3200" dirty="0"/>
              <a:t>, </a:t>
            </a:r>
            <a:r>
              <a:rPr lang="en-US" sz="3200" dirty="0" err="1"/>
              <a:t>upravljanja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kontrole</a:t>
            </a:r>
            <a:r>
              <a:rPr lang="en-US" sz="3200" dirty="0"/>
              <a:t> </a:t>
            </a:r>
            <a:r>
              <a:rPr lang="en-US" sz="3200" dirty="0" err="1"/>
              <a:t>logističkih</a:t>
            </a:r>
            <a:r>
              <a:rPr lang="en-US" sz="3200" dirty="0"/>
              <a:t> </a:t>
            </a:r>
            <a:r>
              <a:rPr lang="en-US" sz="3200" dirty="0" err="1"/>
              <a:t>tokova</a:t>
            </a:r>
            <a:r>
              <a:rPr lang="en-US" sz="3200" dirty="0"/>
              <a:t>, </a:t>
            </a:r>
            <a:r>
              <a:rPr lang="en-US" sz="3200" dirty="0" err="1"/>
              <a:t>procesa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aktivnosti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endParaRPr lang="en-US" sz="3200" dirty="0"/>
          </a:p>
          <a:p>
            <a:pPr algn="just"/>
            <a:r>
              <a:rPr lang="en-US" sz="3200" dirty="0" err="1"/>
              <a:t>području</a:t>
            </a:r>
            <a:r>
              <a:rPr lang="en-US" sz="3200" dirty="0"/>
              <a:t> </a:t>
            </a:r>
            <a:r>
              <a:rPr lang="en-US" sz="3200" dirty="0" err="1"/>
              <a:t>poslovne</a:t>
            </a:r>
            <a:r>
              <a:rPr lang="en-US" sz="3200" dirty="0"/>
              <a:t> </a:t>
            </a:r>
            <a:r>
              <a:rPr lang="en-US" sz="3200" dirty="0" err="1"/>
              <a:t>logistike</a:t>
            </a:r>
            <a:r>
              <a:rPr lang="en-US" sz="3200" dirty="0"/>
              <a:t>. </a:t>
            </a:r>
            <a:endParaRPr lang="sr-Latn-RS" sz="3200" dirty="0"/>
          </a:p>
          <a:p>
            <a:pPr algn="just"/>
            <a:r>
              <a:rPr lang="en-US" sz="3200" dirty="0" err="1"/>
              <a:t>Cilj</a:t>
            </a:r>
            <a:r>
              <a:rPr lang="en-US" sz="3200" dirty="0"/>
              <a:t> je da </a:t>
            </a:r>
            <a:r>
              <a:rPr lang="en-US" sz="3200" dirty="0" err="1"/>
              <a:t>studenti</a:t>
            </a:r>
            <a:r>
              <a:rPr lang="en-US" sz="3200" dirty="0"/>
              <a:t> </a:t>
            </a:r>
            <a:r>
              <a:rPr lang="en-US" sz="3200" dirty="0" err="1"/>
              <a:t>ovladaju</a:t>
            </a:r>
            <a:r>
              <a:rPr lang="en-US" sz="3200" dirty="0"/>
              <a:t> </a:t>
            </a:r>
            <a:r>
              <a:rPr lang="en-US" sz="3200" dirty="0" err="1"/>
              <a:t>teorijskim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praktičnim</a:t>
            </a:r>
            <a:r>
              <a:rPr lang="en-US" sz="3200" dirty="0"/>
              <a:t> </a:t>
            </a:r>
            <a:r>
              <a:rPr lang="en-US" sz="3200" dirty="0" err="1"/>
              <a:t>znanjima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određenim</a:t>
            </a:r>
            <a:r>
              <a:rPr lang="sr-Latn-RS" sz="3200" dirty="0"/>
              <a:t> </a:t>
            </a:r>
            <a:r>
              <a:rPr lang="en-US" sz="3200" dirty="0" err="1"/>
              <a:t>veštinama</a:t>
            </a:r>
            <a:r>
              <a:rPr lang="en-US" sz="3200" dirty="0"/>
              <a:t> </a:t>
            </a:r>
            <a:r>
              <a:rPr lang="en-US" sz="3200" dirty="0" err="1"/>
              <a:t>neophodnim</a:t>
            </a:r>
            <a:r>
              <a:rPr lang="en-US" sz="3200" dirty="0"/>
              <a:t> za </a:t>
            </a:r>
            <a:r>
              <a:rPr lang="en-US" sz="3200" dirty="0" err="1"/>
              <a:t>uspešno</a:t>
            </a:r>
            <a:r>
              <a:rPr lang="en-US" sz="3200" dirty="0"/>
              <a:t> </a:t>
            </a:r>
            <a:r>
              <a:rPr lang="en-US" sz="3200" dirty="0" err="1"/>
              <a:t>obavljanje</a:t>
            </a:r>
            <a:r>
              <a:rPr lang="en-US" sz="3200" dirty="0"/>
              <a:t> </a:t>
            </a:r>
            <a:r>
              <a:rPr lang="en-US" sz="3200" dirty="0" err="1"/>
              <a:t>logističkih</a:t>
            </a:r>
            <a:r>
              <a:rPr lang="en-US" sz="3200" dirty="0"/>
              <a:t> </a:t>
            </a:r>
            <a:r>
              <a:rPr lang="en-US" sz="3200" dirty="0" err="1"/>
              <a:t>zadataka</a:t>
            </a:r>
            <a:r>
              <a:rPr lang="en-US" sz="3200" dirty="0"/>
              <a:t> u </a:t>
            </a:r>
            <a:r>
              <a:rPr lang="en-US" sz="3200" dirty="0" err="1"/>
              <a:t>različitim</a:t>
            </a:r>
            <a:r>
              <a:rPr lang="en-US" sz="3200" dirty="0"/>
              <a:t> </a:t>
            </a:r>
            <a:r>
              <a:rPr lang="en-US" sz="3200" dirty="0" err="1"/>
              <a:t>distributivnim</a:t>
            </a:r>
            <a:r>
              <a:rPr lang="en-US" sz="3200" dirty="0"/>
              <a:t>,</a:t>
            </a:r>
            <a:r>
              <a:rPr lang="sr-Latn-RS" sz="3200" dirty="0"/>
              <a:t> </a:t>
            </a:r>
            <a:r>
              <a:rPr lang="en-US" sz="3200" dirty="0" err="1"/>
              <a:t>trgovačkim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proizvodnim</a:t>
            </a:r>
            <a:r>
              <a:rPr lang="en-US" sz="3200" dirty="0"/>
              <a:t> </a:t>
            </a:r>
            <a:r>
              <a:rPr lang="en-US" sz="3200" dirty="0" err="1"/>
              <a:t>kompanijama</a:t>
            </a:r>
            <a:r>
              <a:rPr lang="en-US" sz="3200" dirty="0"/>
              <a:t> </a:t>
            </a:r>
            <a:r>
              <a:rPr lang="en-US" sz="3200" dirty="0" err="1"/>
              <a:t>i</a:t>
            </a:r>
            <a:r>
              <a:rPr lang="en-US" sz="3200" dirty="0"/>
              <a:t> </a:t>
            </a:r>
            <a:r>
              <a:rPr lang="en-US" sz="3200" dirty="0" err="1"/>
              <a:t>sistemima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74450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9C889-AF76-44A4-9F78-11536B382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5661" y="698420"/>
            <a:ext cx="9905998" cy="1478570"/>
          </a:xfrm>
        </p:spPr>
        <p:txBody>
          <a:bodyPr>
            <a:normAutofit/>
          </a:bodyPr>
          <a:lstStyle/>
          <a:p>
            <a:r>
              <a:rPr lang="sr-Latn-RS" sz="3200" dirty="0"/>
              <a:t>Sadržaj predmeta – teorijska nastava</a:t>
            </a:r>
            <a:endParaRPr lang="en-US" sz="32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B98B91A-E361-4546-8623-6159B44B24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6445" y="164917"/>
            <a:ext cx="2305261" cy="106700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546F188-BAAB-4369-909A-22C957C89056}"/>
              </a:ext>
            </a:extLst>
          </p:cNvPr>
          <p:cNvSpPr txBox="1"/>
          <p:nvPr/>
        </p:nvSpPr>
        <p:spPr>
          <a:xfrm>
            <a:off x="1485772" y="1614770"/>
            <a:ext cx="10623157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zadaci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logistike</a:t>
            </a:r>
            <a:r>
              <a:rPr lang="en-US" dirty="0"/>
              <a:t>; </a:t>
            </a:r>
            <a:endParaRPr lang="sr-Latn-RS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dirty="0"/>
              <a:t>L</a:t>
            </a:r>
            <a:r>
              <a:rPr lang="en-US" dirty="0" err="1"/>
              <a:t>ogističke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/>
              <a:t> u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kompanijama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sistemima</a:t>
            </a:r>
            <a:r>
              <a:rPr lang="en-US" dirty="0"/>
              <a:t>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dirty="0"/>
              <a:t>P</a:t>
            </a:r>
            <a:r>
              <a:rPr lang="en-US" dirty="0" err="1"/>
              <a:t>ovezanost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logistike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drugim</a:t>
            </a:r>
            <a:r>
              <a:rPr lang="en-US" dirty="0"/>
              <a:t> </a:t>
            </a:r>
            <a:r>
              <a:rPr lang="en-US" dirty="0" err="1"/>
              <a:t>funkcijama</a:t>
            </a:r>
            <a:r>
              <a:rPr lang="en-US" dirty="0"/>
              <a:t> u </a:t>
            </a:r>
            <a:r>
              <a:rPr lang="en-US" dirty="0" err="1"/>
              <a:t>kompanijama</a:t>
            </a:r>
            <a:r>
              <a:rPr lang="en-US" dirty="0"/>
              <a:t> (</a:t>
            </a:r>
            <a:r>
              <a:rPr lang="en-US" dirty="0" err="1"/>
              <a:t>nabavka</a:t>
            </a:r>
            <a:r>
              <a:rPr lang="en-US" dirty="0"/>
              <a:t>, </a:t>
            </a:r>
            <a:r>
              <a:rPr lang="en-US" dirty="0" err="1"/>
              <a:t>proizvodnja</a:t>
            </a:r>
            <a:r>
              <a:rPr lang="en-US" dirty="0"/>
              <a:t>, </a:t>
            </a:r>
            <a:r>
              <a:rPr lang="en-US" dirty="0" err="1"/>
              <a:t>prodaja</a:t>
            </a:r>
            <a:r>
              <a:rPr lang="en-US" dirty="0"/>
              <a:t>,</a:t>
            </a:r>
            <a:r>
              <a:rPr lang="sr-Latn-RS" dirty="0"/>
              <a:t> </a:t>
            </a:r>
            <a:r>
              <a:rPr lang="en-US" dirty="0" err="1"/>
              <a:t>finansije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sl.), </a:t>
            </a:r>
            <a:r>
              <a:rPr lang="en-US" dirty="0" err="1"/>
              <a:t>planiranje</a:t>
            </a:r>
            <a:r>
              <a:rPr lang="en-US" dirty="0"/>
              <a:t> </a:t>
            </a:r>
            <a:r>
              <a:rPr lang="en-US" dirty="0" err="1"/>
              <a:t>nabavke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procesima</a:t>
            </a:r>
            <a:r>
              <a:rPr lang="en-US" dirty="0"/>
              <a:t> </a:t>
            </a:r>
            <a:r>
              <a:rPr lang="en-US" dirty="0" err="1"/>
              <a:t>nabavke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; </a:t>
            </a:r>
            <a:endParaRPr lang="sr-Latn-RS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dirty="0"/>
              <a:t>P</a:t>
            </a:r>
            <a:r>
              <a:rPr lang="en-US" dirty="0" err="1"/>
              <a:t>laniranje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optimizacija</a:t>
            </a:r>
            <a:r>
              <a:rPr lang="sr-Latn-RS" dirty="0"/>
              <a:t> </a:t>
            </a:r>
            <a:r>
              <a:rPr lang="en-US" dirty="0" err="1"/>
              <a:t>procesa</a:t>
            </a:r>
            <a:r>
              <a:rPr lang="en-US" dirty="0"/>
              <a:t> </a:t>
            </a:r>
            <a:r>
              <a:rPr lang="en-US" dirty="0" err="1"/>
              <a:t>distribucije</a:t>
            </a:r>
            <a:r>
              <a:rPr lang="en-US" dirty="0"/>
              <a:t> </a:t>
            </a:r>
            <a:r>
              <a:rPr lang="en-US" dirty="0" err="1"/>
              <a:t>proizvoda</a:t>
            </a:r>
            <a:r>
              <a:rPr lang="en-US" dirty="0"/>
              <a:t>; </a:t>
            </a:r>
            <a:endParaRPr lang="sr-Latn-RS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dirty="0"/>
              <a:t>U</a:t>
            </a:r>
            <a:r>
              <a:rPr lang="en-US" dirty="0" err="1"/>
              <a:t>pravljanje</a:t>
            </a:r>
            <a:r>
              <a:rPr lang="en-US" dirty="0"/>
              <a:t> </a:t>
            </a:r>
            <a:r>
              <a:rPr lang="en-US" dirty="0" err="1"/>
              <a:t>procesima</a:t>
            </a:r>
            <a:r>
              <a:rPr lang="en-US" dirty="0"/>
              <a:t> </a:t>
            </a:r>
            <a:r>
              <a:rPr lang="en-US" dirty="0" err="1"/>
              <a:t>poslovne</a:t>
            </a:r>
            <a:r>
              <a:rPr lang="en-US" dirty="0"/>
              <a:t> </a:t>
            </a:r>
            <a:r>
              <a:rPr lang="en-US" dirty="0" err="1"/>
              <a:t>logistike</a:t>
            </a:r>
            <a:r>
              <a:rPr lang="en-US" dirty="0"/>
              <a:t> u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proizvodnim</a:t>
            </a:r>
            <a:r>
              <a:rPr lang="sr-Latn-RS" dirty="0"/>
              <a:t> </a:t>
            </a:r>
            <a:r>
              <a:rPr lang="en-US" dirty="0" err="1"/>
              <a:t>kompanijama</a:t>
            </a:r>
            <a:r>
              <a:rPr lang="en-US" dirty="0"/>
              <a:t>; </a:t>
            </a:r>
            <a:endParaRPr lang="sr-Latn-RS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dirty="0"/>
              <a:t>L</a:t>
            </a:r>
            <a:r>
              <a:rPr lang="en-US" dirty="0" err="1"/>
              <a:t>ogističke</a:t>
            </a:r>
            <a:r>
              <a:rPr lang="en-US" dirty="0"/>
              <a:t> </a:t>
            </a:r>
            <a:r>
              <a:rPr lang="en-US" dirty="0" err="1"/>
              <a:t>usluge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procesi</a:t>
            </a:r>
            <a:r>
              <a:rPr lang="en-US" dirty="0"/>
              <a:t> u </a:t>
            </a:r>
            <a:r>
              <a:rPr lang="en-US" dirty="0" err="1"/>
              <a:t>trgovačkim</a:t>
            </a:r>
            <a:r>
              <a:rPr lang="en-US" dirty="0"/>
              <a:t> </a:t>
            </a:r>
            <a:r>
              <a:rPr lang="en-US" dirty="0" err="1"/>
              <a:t>lancima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sistemima</a:t>
            </a:r>
            <a:r>
              <a:rPr lang="en-US" dirty="0"/>
              <a:t>; </a:t>
            </a:r>
            <a:endParaRPr lang="sr-Latn-RS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dirty="0"/>
              <a:t>S</a:t>
            </a:r>
            <a:r>
              <a:rPr lang="en-US" dirty="0" err="1"/>
              <a:t>pecifičnosti</a:t>
            </a:r>
            <a:r>
              <a:rPr lang="en-US" dirty="0"/>
              <a:t> </a:t>
            </a:r>
            <a:r>
              <a:rPr lang="en-US" dirty="0" err="1"/>
              <a:t>logističkih</a:t>
            </a:r>
            <a:r>
              <a:rPr lang="sr-Latn-RS" dirty="0"/>
              <a:t> </a:t>
            </a:r>
            <a:r>
              <a:rPr lang="en-US" dirty="0" err="1"/>
              <a:t>procesa</a:t>
            </a:r>
            <a:r>
              <a:rPr lang="en-US" dirty="0"/>
              <a:t> u </a:t>
            </a:r>
            <a:r>
              <a:rPr lang="en-US" dirty="0" err="1"/>
              <a:t>uslužnom</a:t>
            </a:r>
            <a:r>
              <a:rPr lang="en-US" dirty="0"/>
              <a:t> </a:t>
            </a:r>
            <a:r>
              <a:rPr lang="en-US" dirty="0" err="1"/>
              <a:t>sektoru</a:t>
            </a:r>
            <a:r>
              <a:rPr lang="en-US" dirty="0"/>
              <a:t>, </a:t>
            </a:r>
            <a:r>
              <a:rPr lang="en-US" dirty="0" err="1"/>
              <a:t>servis</a:t>
            </a:r>
            <a:r>
              <a:rPr lang="en-US" dirty="0"/>
              <a:t> </a:t>
            </a:r>
            <a:r>
              <a:rPr lang="en-US" dirty="0" err="1"/>
              <a:t>potrošača</a:t>
            </a:r>
            <a:r>
              <a:rPr lang="en-US" dirty="0"/>
              <a:t>; </a:t>
            </a:r>
            <a:endParaRPr lang="sr-Latn-RS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dirty="0"/>
              <a:t>L</a:t>
            </a:r>
            <a:r>
              <a:rPr lang="en-US" dirty="0" err="1"/>
              <a:t>anac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logistički</a:t>
            </a:r>
            <a:r>
              <a:rPr lang="en-US" dirty="0"/>
              <a:t> </a:t>
            </a:r>
            <a:r>
              <a:rPr lang="en-US" dirty="0" err="1"/>
              <a:t>procesi</a:t>
            </a:r>
            <a:r>
              <a:rPr lang="en-US" dirty="0"/>
              <a:t>; </a:t>
            </a:r>
            <a:endParaRPr lang="sr-Latn-RS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dirty="0"/>
              <a:t>K</a:t>
            </a:r>
            <a:r>
              <a:rPr lang="en-US" dirty="0" err="1"/>
              <a:t>reiranje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merenje</a:t>
            </a:r>
            <a:r>
              <a:rPr lang="sr-Latn-RS" dirty="0"/>
              <a:t> </a:t>
            </a:r>
            <a:r>
              <a:rPr lang="en-US" dirty="0" err="1"/>
              <a:t>logističke</a:t>
            </a:r>
            <a:r>
              <a:rPr lang="en-US" dirty="0"/>
              <a:t> </a:t>
            </a:r>
            <a:r>
              <a:rPr lang="en-US" dirty="0" err="1"/>
              <a:t>vrednosti</a:t>
            </a:r>
            <a:r>
              <a:rPr lang="en-US" dirty="0"/>
              <a:t>; </a:t>
            </a:r>
            <a:endParaRPr lang="sr-Latn-RS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dirty="0"/>
              <a:t>M</a:t>
            </a:r>
            <a:r>
              <a:rPr lang="en-US" dirty="0" err="1"/>
              <a:t>erenje</a:t>
            </a:r>
            <a:r>
              <a:rPr lang="en-US" dirty="0"/>
              <a:t>, </a:t>
            </a:r>
            <a:r>
              <a:rPr lang="en-US" dirty="0" err="1"/>
              <a:t>praćenje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optimizacija</a:t>
            </a:r>
            <a:r>
              <a:rPr lang="en-US" dirty="0"/>
              <a:t> </a:t>
            </a:r>
            <a:r>
              <a:rPr lang="en-US" dirty="0" err="1"/>
              <a:t>logističkih</a:t>
            </a:r>
            <a:r>
              <a:rPr lang="en-US" dirty="0"/>
              <a:t> </a:t>
            </a:r>
            <a:r>
              <a:rPr lang="en-US" dirty="0" err="1"/>
              <a:t>troškova</a:t>
            </a:r>
            <a:r>
              <a:rPr lang="en-US" dirty="0"/>
              <a:t>; </a:t>
            </a:r>
            <a:endParaRPr lang="sr-Latn-RS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dirty="0"/>
              <a:t>G</a:t>
            </a:r>
            <a:r>
              <a:rPr lang="en-US" dirty="0" err="1"/>
              <a:t>ubici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uštede</a:t>
            </a:r>
            <a:r>
              <a:rPr lang="en-US" dirty="0"/>
              <a:t> u </a:t>
            </a:r>
            <a:r>
              <a:rPr lang="en-US" dirty="0" err="1"/>
              <a:t>logistici</a:t>
            </a:r>
            <a:r>
              <a:rPr lang="en-US" dirty="0"/>
              <a:t>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dirty="0"/>
              <a:t>O</a:t>
            </a:r>
            <a:r>
              <a:rPr lang="en-US" dirty="0" err="1"/>
              <a:t>ptimizacija</a:t>
            </a:r>
            <a:r>
              <a:rPr lang="en-US" dirty="0"/>
              <a:t> </a:t>
            </a:r>
            <a:r>
              <a:rPr lang="en-US" dirty="0" err="1"/>
              <a:t>logističkih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 u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privrednim</a:t>
            </a:r>
            <a:r>
              <a:rPr lang="en-US" dirty="0"/>
              <a:t> </a:t>
            </a:r>
            <a:r>
              <a:rPr lang="en-US" dirty="0" err="1"/>
              <a:t>sistemima</a:t>
            </a:r>
            <a:r>
              <a:rPr lang="en-US" dirty="0"/>
              <a:t>; </a:t>
            </a:r>
            <a:endParaRPr lang="sr-Latn-RS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dirty="0"/>
              <a:t>U</a:t>
            </a:r>
            <a:r>
              <a:rPr lang="en-US" dirty="0" err="1"/>
              <a:t>pravljanje</a:t>
            </a:r>
            <a:r>
              <a:rPr lang="en-US" dirty="0"/>
              <a:t> </a:t>
            </a:r>
            <a:r>
              <a:rPr lang="en-US" dirty="0" err="1"/>
              <a:t>vremenom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promenama</a:t>
            </a:r>
            <a:r>
              <a:rPr lang="sr-Latn-RS" dirty="0"/>
              <a:t> </a:t>
            </a:r>
            <a:r>
              <a:rPr lang="en-US" dirty="0"/>
              <a:t>u </a:t>
            </a:r>
            <a:r>
              <a:rPr lang="en-US" dirty="0" err="1"/>
              <a:t>logistici</a:t>
            </a:r>
            <a:r>
              <a:rPr lang="en-US" dirty="0"/>
              <a:t>; </a:t>
            </a:r>
            <a:endParaRPr lang="sr-Latn-RS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dirty="0"/>
              <a:t>S</a:t>
            </a:r>
            <a:r>
              <a:rPr lang="en-US" dirty="0" err="1"/>
              <a:t>istem</a:t>
            </a:r>
            <a:r>
              <a:rPr lang="en-US" dirty="0"/>
              <a:t> </a:t>
            </a:r>
            <a:r>
              <a:rPr lang="en-US" dirty="0" err="1"/>
              <a:t>odlučivanja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rizikom</a:t>
            </a:r>
            <a:r>
              <a:rPr lang="sr-Latn-RS" dirty="0"/>
              <a:t> i k</a:t>
            </a:r>
            <a:r>
              <a:rPr lang="en-US" dirty="0" err="1"/>
              <a:t>valitetom</a:t>
            </a:r>
            <a:r>
              <a:rPr lang="en-US" dirty="0"/>
              <a:t> </a:t>
            </a:r>
            <a:r>
              <a:rPr lang="en-US" dirty="0" err="1"/>
              <a:t>logističkih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; </a:t>
            </a:r>
            <a:endParaRPr lang="sr-Latn-RS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dirty="0" err="1"/>
              <a:t>Efikasnost</a:t>
            </a:r>
            <a:r>
              <a:rPr lang="sr-Latn-RS" dirty="0"/>
              <a:t> </a:t>
            </a:r>
            <a:r>
              <a:rPr lang="en-US" dirty="0" err="1"/>
              <a:t>logističkih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procesa</a:t>
            </a:r>
            <a:r>
              <a:rPr lang="en-US" dirty="0"/>
              <a:t>; </a:t>
            </a:r>
            <a:endParaRPr lang="sr-Latn-RS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sr-Latn-RS" dirty="0"/>
              <a:t>U</a:t>
            </a:r>
            <a:r>
              <a:rPr lang="en-US" dirty="0" err="1"/>
              <a:t>pravljanje</a:t>
            </a:r>
            <a:r>
              <a:rPr lang="en-US" dirty="0"/>
              <a:t> </a:t>
            </a:r>
            <a:r>
              <a:rPr lang="en-US" dirty="0" err="1"/>
              <a:t>logističkim</a:t>
            </a:r>
            <a:r>
              <a:rPr lang="en-US" dirty="0"/>
              <a:t> </a:t>
            </a:r>
            <a:r>
              <a:rPr lang="en-US" dirty="0" err="1"/>
              <a:t>troškovima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5322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9C889-AF76-44A4-9F78-11536B382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6318" y="661258"/>
            <a:ext cx="9905998" cy="1478570"/>
          </a:xfrm>
        </p:spPr>
        <p:txBody>
          <a:bodyPr>
            <a:normAutofit/>
          </a:bodyPr>
          <a:lstStyle/>
          <a:p>
            <a:r>
              <a:rPr lang="sr-Latn-RS" sz="3200" dirty="0"/>
              <a:t>Sadržaj predmeta – praktična nastava</a:t>
            </a:r>
            <a:endParaRPr lang="en-US" sz="32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B98B91A-E361-4546-8623-6159B44B24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078" y="127755"/>
            <a:ext cx="2305261" cy="106700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546F188-BAAB-4369-909A-22C957C89056}"/>
              </a:ext>
            </a:extLst>
          </p:cNvPr>
          <p:cNvSpPr txBox="1"/>
          <p:nvPr/>
        </p:nvSpPr>
        <p:spPr>
          <a:xfrm>
            <a:off x="1297738" y="2008601"/>
            <a:ext cx="1062315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/>
              <a:t>U </a:t>
            </a:r>
            <a:r>
              <a:rPr lang="en-US" sz="2800" dirty="0" err="1"/>
              <a:t>okviru</a:t>
            </a:r>
            <a:r>
              <a:rPr lang="en-US" sz="2800" dirty="0"/>
              <a:t> </a:t>
            </a:r>
            <a:r>
              <a:rPr lang="en-US" sz="2800" dirty="0" err="1"/>
              <a:t>praktične</a:t>
            </a:r>
            <a:r>
              <a:rPr lang="en-US" sz="2800" dirty="0"/>
              <a:t> </a:t>
            </a:r>
            <a:r>
              <a:rPr lang="en-US" sz="2800" dirty="0" err="1"/>
              <a:t>nastave</a:t>
            </a:r>
            <a:r>
              <a:rPr lang="en-US" sz="2800" dirty="0"/>
              <a:t> </a:t>
            </a:r>
            <a:r>
              <a:rPr lang="en-US" sz="2800" dirty="0" err="1"/>
              <a:t>studenti</a:t>
            </a:r>
            <a:r>
              <a:rPr lang="en-US" sz="2800" dirty="0"/>
              <a:t> </a:t>
            </a:r>
            <a:r>
              <a:rPr lang="en-US" sz="2800" dirty="0" err="1"/>
              <a:t>će</a:t>
            </a:r>
            <a:r>
              <a:rPr lang="en-US" sz="2800" dirty="0"/>
              <a:t> </a:t>
            </a:r>
            <a:r>
              <a:rPr lang="en-US" sz="2800" dirty="0" err="1"/>
              <a:t>raditi</a:t>
            </a:r>
            <a:r>
              <a:rPr lang="en-US" sz="2800" dirty="0"/>
              <a:t> </a:t>
            </a:r>
            <a:r>
              <a:rPr lang="en-US" sz="2800" dirty="0" err="1"/>
              <a:t>studije</a:t>
            </a:r>
            <a:r>
              <a:rPr lang="en-US" sz="2800" dirty="0"/>
              <a:t> </a:t>
            </a:r>
            <a:r>
              <a:rPr lang="en-US" sz="2800" dirty="0" err="1"/>
              <a:t>slučaja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projektne</a:t>
            </a:r>
            <a:r>
              <a:rPr lang="en-US" sz="2800" dirty="0"/>
              <a:t> </a:t>
            </a:r>
            <a:r>
              <a:rPr lang="en-US" sz="2800" dirty="0" err="1"/>
              <a:t>zadatke</a:t>
            </a:r>
            <a:r>
              <a:rPr lang="en-US" sz="2800" dirty="0"/>
              <a:t> </a:t>
            </a:r>
            <a:r>
              <a:rPr lang="en-US" sz="2800" dirty="0" err="1"/>
              <a:t>gde</a:t>
            </a:r>
            <a:r>
              <a:rPr lang="en-US" sz="2800" dirty="0"/>
              <a:t> </a:t>
            </a:r>
            <a:r>
              <a:rPr lang="en-US" sz="2800" dirty="0" err="1"/>
              <a:t>će</a:t>
            </a:r>
            <a:r>
              <a:rPr lang="en-US" sz="2800" dirty="0"/>
              <a:t> </a:t>
            </a:r>
            <a:r>
              <a:rPr lang="en-US" sz="2800" dirty="0" err="1"/>
              <a:t>primenjivati</a:t>
            </a:r>
            <a:r>
              <a:rPr lang="sr-Latn-RS" sz="2800" dirty="0"/>
              <a:t> </a:t>
            </a:r>
            <a:r>
              <a:rPr lang="en-US" sz="2800" dirty="0" err="1"/>
              <a:t>stečena</a:t>
            </a:r>
            <a:r>
              <a:rPr lang="en-US" sz="2800" dirty="0"/>
              <a:t> </a:t>
            </a:r>
            <a:r>
              <a:rPr lang="en-US" sz="2800" dirty="0" err="1"/>
              <a:t>teorijska</a:t>
            </a:r>
            <a:r>
              <a:rPr lang="en-US" sz="2800" dirty="0"/>
              <a:t> </a:t>
            </a:r>
            <a:r>
              <a:rPr lang="en-US" sz="2800" dirty="0" err="1"/>
              <a:t>znanja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veštine</a:t>
            </a:r>
            <a:r>
              <a:rPr lang="en-US" sz="2800" dirty="0"/>
              <a:t>, </a:t>
            </a:r>
            <a:r>
              <a:rPr lang="en-US" sz="2800" dirty="0" err="1"/>
              <a:t>odnosno</a:t>
            </a:r>
            <a:r>
              <a:rPr lang="en-US" sz="2800" dirty="0"/>
              <a:t> </a:t>
            </a:r>
            <a:r>
              <a:rPr lang="en-US" sz="2800" dirty="0" err="1"/>
              <a:t>koristiti</a:t>
            </a:r>
            <a:r>
              <a:rPr lang="en-US" sz="2800" dirty="0"/>
              <a:t> </a:t>
            </a:r>
            <a:r>
              <a:rPr lang="en-US" sz="2800" dirty="0" err="1"/>
              <a:t>različite</a:t>
            </a:r>
            <a:r>
              <a:rPr lang="en-US" sz="2800" dirty="0"/>
              <a:t> </a:t>
            </a:r>
            <a:r>
              <a:rPr lang="en-US" sz="2800" dirty="0" err="1"/>
              <a:t>pristupe</a:t>
            </a:r>
            <a:r>
              <a:rPr lang="en-US" sz="2800" dirty="0"/>
              <a:t>, </a:t>
            </a:r>
            <a:r>
              <a:rPr lang="en-US" sz="2800" dirty="0" err="1"/>
              <a:t>postupke</a:t>
            </a:r>
            <a:r>
              <a:rPr lang="en-US" sz="2800" dirty="0"/>
              <a:t>, </a:t>
            </a:r>
            <a:r>
              <a:rPr lang="en-US" sz="2800" dirty="0" err="1"/>
              <a:t>metode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tehnike</a:t>
            </a:r>
            <a:r>
              <a:rPr lang="en-US" sz="2800" dirty="0"/>
              <a:t>. Na</a:t>
            </a:r>
            <a:r>
              <a:rPr lang="sr-Latn-RS" sz="2800" dirty="0"/>
              <a:t> </a:t>
            </a:r>
            <a:r>
              <a:rPr lang="en-US" sz="2800" dirty="0" err="1"/>
              <a:t>vežbama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kroz</a:t>
            </a:r>
            <a:r>
              <a:rPr lang="en-US" sz="2800" dirty="0"/>
              <a:t> </a:t>
            </a:r>
            <a:r>
              <a:rPr lang="en-US" sz="2800" dirty="0" err="1"/>
              <a:t>istraživačke</a:t>
            </a:r>
            <a:r>
              <a:rPr lang="en-US" sz="2800" dirty="0"/>
              <a:t> </a:t>
            </a:r>
            <a:r>
              <a:rPr lang="en-US" sz="2800" dirty="0" err="1"/>
              <a:t>radove</a:t>
            </a:r>
            <a:r>
              <a:rPr lang="en-US" sz="2800" dirty="0"/>
              <a:t> </a:t>
            </a:r>
            <a:r>
              <a:rPr lang="en-US" sz="2800" dirty="0" err="1"/>
              <a:t>studenata</a:t>
            </a:r>
            <a:r>
              <a:rPr lang="en-US" sz="2800" dirty="0"/>
              <a:t> </a:t>
            </a:r>
            <a:r>
              <a:rPr lang="en-US" sz="2800" dirty="0" err="1"/>
              <a:t>povezivaće</a:t>
            </a:r>
            <a:r>
              <a:rPr lang="en-US" sz="2800" dirty="0"/>
              <a:t> se </a:t>
            </a:r>
            <a:r>
              <a:rPr lang="en-US" sz="2800" dirty="0" err="1"/>
              <a:t>teorijska</a:t>
            </a:r>
            <a:r>
              <a:rPr lang="en-US" sz="2800" dirty="0"/>
              <a:t> </a:t>
            </a:r>
            <a:r>
              <a:rPr lang="en-US" sz="2800" dirty="0" err="1"/>
              <a:t>znanja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praktični</a:t>
            </a:r>
            <a:r>
              <a:rPr lang="en-US" sz="2800" dirty="0"/>
              <a:t> </a:t>
            </a:r>
            <a:r>
              <a:rPr lang="en-US" sz="2800" dirty="0" err="1"/>
              <a:t>problemi</a:t>
            </a:r>
            <a:r>
              <a:rPr lang="en-US" sz="2800" dirty="0"/>
              <a:t> </a:t>
            </a:r>
            <a:r>
              <a:rPr lang="en-US" sz="2800" dirty="0" err="1"/>
              <a:t>vezani</a:t>
            </a:r>
            <a:r>
              <a:rPr lang="sr-Latn-RS" sz="2800" dirty="0"/>
              <a:t> </a:t>
            </a:r>
            <a:r>
              <a:rPr lang="en-US" sz="2800" dirty="0"/>
              <a:t>za: </a:t>
            </a:r>
            <a:r>
              <a:rPr lang="en-US" sz="2800" dirty="0" err="1"/>
              <a:t>upravljanje</a:t>
            </a:r>
            <a:r>
              <a:rPr lang="en-US" sz="2800" dirty="0"/>
              <a:t> </a:t>
            </a:r>
            <a:r>
              <a:rPr lang="en-US" sz="2800" dirty="0" err="1"/>
              <a:t>uslugama</a:t>
            </a:r>
            <a:r>
              <a:rPr lang="en-US" sz="2800" dirty="0"/>
              <a:t>, </a:t>
            </a:r>
            <a:r>
              <a:rPr lang="en-US" sz="2800" dirty="0" err="1"/>
              <a:t>procesima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aktivnostima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području</a:t>
            </a:r>
            <a:r>
              <a:rPr lang="en-US" sz="2800" dirty="0"/>
              <a:t> </a:t>
            </a:r>
            <a:r>
              <a:rPr lang="en-US" sz="2800" dirty="0" err="1"/>
              <a:t>poslovne</a:t>
            </a:r>
            <a:r>
              <a:rPr lang="en-US" sz="2800" dirty="0"/>
              <a:t> </a:t>
            </a:r>
            <a:r>
              <a:rPr lang="en-US" sz="2800" dirty="0" err="1"/>
              <a:t>logistike</a:t>
            </a:r>
            <a:r>
              <a:rPr lang="en-US" sz="2800" dirty="0"/>
              <a:t>; </a:t>
            </a:r>
            <a:r>
              <a:rPr lang="en-US" sz="2800" dirty="0" err="1"/>
              <a:t>merenje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unapređenje</a:t>
            </a:r>
            <a:r>
              <a:rPr lang="sr-Latn-RS" sz="2800" dirty="0"/>
              <a:t> </a:t>
            </a:r>
            <a:r>
              <a:rPr lang="en-US" sz="2800" dirty="0" err="1"/>
              <a:t>kvaliteta</a:t>
            </a:r>
            <a:r>
              <a:rPr lang="en-US" sz="2800" dirty="0"/>
              <a:t> u </a:t>
            </a:r>
            <a:r>
              <a:rPr lang="en-US" sz="2800" dirty="0" err="1"/>
              <a:t>logistici</a:t>
            </a:r>
            <a:r>
              <a:rPr lang="en-US" sz="2800" dirty="0"/>
              <a:t>; </a:t>
            </a:r>
            <a:r>
              <a:rPr lang="sr-Latn-RS" sz="2800" dirty="0"/>
              <a:t>k</a:t>
            </a:r>
            <a:r>
              <a:rPr lang="en-US" sz="2800" dirty="0" err="1"/>
              <a:t>reiranje</a:t>
            </a:r>
            <a:r>
              <a:rPr lang="en-US" sz="2800" dirty="0"/>
              <a:t> </a:t>
            </a:r>
            <a:r>
              <a:rPr lang="en-US" sz="2800" dirty="0" err="1"/>
              <a:t>logističke</a:t>
            </a:r>
            <a:r>
              <a:rPr lang="en-US" sz="2800" dirty="0"/>
              <a:t> </a:t>
            </a:r>
            <a:r>
              <a:rPr lang="en-US" sz="2800" dirty="0" err="1"/>
              <a:t>vrednosti</a:t>
            </a:r>
            <a:r>
              <a:rPr lang="en-US" sz="2800" dirty="0"/>
              <a:t>; </a:t>
            </a:r>
            <a:r>
              <a:rPr lang="sr-Latn-RS" sz="2800" dirty="0"/>
              <a:t>m</a:t>
            </a:r>
            <a:r>
              <a:rPr lang="en-US" sz="2800" dirty="0" err="1"/>
              <a:t>erenje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praćenje</a:t>
            </a:r>
            <a:r>
              <a:rPr lang="en-US" sz="2800" dirty="0"/>
              <a:t> </a:t>
            </a:r>
            <a:r>
              <a:rPr lang="en-US" sz="2800" dirty="0" err="1"/>
              <a:t>zadovoljstva</a:t>
            </a:r>
            <a:r>
              <a:rPr lang="en-US" sz="2800" dirty="0"/>
              <a:t>, </a:t>
            </a:r>
            <a:r>
              <a:rPr lang="en-US" sz="2800" dirty="0" err="1"/>
              <a:t>lojalnosti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sr-Latn-RS" sz="2800" dirty="0"/>
              <a:t> </a:t>
            </a:r>
            <a:r>
              <a:rPr lang="en-US" sz="2800" dirty="0" err="1"/>
              <a:t>profitabilnosti</a:t>
            </a:r>
            <a:r>
              <a:rPr lang="en-US" sz="2800" dirty="0"/>
              <a:t> </a:t>
            </a:r>
            <a:r>
              <a:rPr lang="en-US" sz="2800" dirty="0" err="1"/>
              <a:t>korisnika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7780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9C889-AF76-44A4-9F78-11536B382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340" y="643976"/>
            <a:ext cx="9905998" cy="1478570"/>
          </a:xfrm>
        </p:spPr>
        <p:txBody>
          <a:bodyPr>
            <a:normAutofit/>
          </a:bodyPr>
          <a:lstStyle/>
          <a:p>
            <a:r>
              <a:rPr lang="sr-Latn-RS" sz="4000" dirty="0"/>
              <a:t>Način sprovođenja nastave</a:t>
            </a:r>
            <a:endParaRPr lang="en-US" sz="40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B98B91A-E361-4546-8623-6159B44B24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833" y="194979"/>
            <a:ext cx="2305261" cy="106700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546F188-BAAB-4369-909A-22C957C89056}"/>
              </a:ext>
            </a:extLst>
          </p:cNvPr>
          <p:cNvSpPr txBox="1"/>
          <p:nvPr/>
        </p:nvSpPr>
        <p:spPr>
          <a:xfrm>
            <a:off x="782833" y="1955333"/>
            <a:ext cx="1062315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sr-Latn-RS" sz="3200" dirty="0"/>
              <a:t>Nastava će se održavati </a:t>
            </a:r>
            <a:r>
              <a:rPr lang="sr-Latn-RS" sz="3200" dirty="0" err="1"/>
              <a:t>online</a:t>
            </a:r>
            <a:r>
              <a:rPr lang="sr-Latn-RS" sz="3200" dirty="0"/>
              <a:t> (putem platforme </a:t>
            </a:r>
            <a:r>
              <a:rPr lang="sr-Latn-RS" sz="3200" dirty="0" err="1"/>
              <a:t>Zoom</a:t>
            </a:r>
            <a:r>
              <a:rPr lang="sr-Latn-RS" sz="3200" dirty="0"/>
              <a:t>) usled trenutne situacije. Konsultacije će se održavati </a:t>
            </a:r>
            <a:r>
              <a:rPr lang="sr-Latn-RS" sz="3200" dirty="0" err="1"/>
              <a:t>online</a:t>
            </a:r>
            <a:r>
              <a:rPr lang="sr-Latn-RS" sz="3200" dirty="0"/>
              <a:t> i na fakultetu (po potrebi).</a:t>
            </a:r>
            <a:endParaRPr lang="en-US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D24BE8-AD6D-491B-976C-7F6DB25D2AEB}"/>
              </a:ext>
            </a:extLst>
          </p:cNvPr>
          <p:cNvSpPr txBox="1"/>
          <p:nvPr/>
        </p:nvSpPr>
        <p:spPr>
          <a:xfrm>
            <a:off x="1727340" y="3585902"/>
            <a:ext cx="807360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sr-Latn-RS" sz="40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rPr>
              <a:t>Način provere znanja</a:t>
            </a:r>
            <a:endParaRPr lang="en-US" sz="40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481442-50B6-41C5-8ACC-D7CF07391D43}"/>
              </a:ext>
            </a:extLst>
          </p:cNvPr>
          <p:cNvSpPr txBox="1"/>
          <p:nvPr/>
        </p:nvSpPr>
        <p:spPr>
          <a:xfrm>
            <a:off x="1010181" y="4354697"/>
            <a:ext cx="1062315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sr-Latn-RS" sz="3600" dirty="0"/>
              <a:t>Projektni zadatak (istraživanje vezano za zadatu temu): 50 bodova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sr-Latn-RS" sz="3600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sr-Latn-RS" sz="3600" dirty="0"/>
              <a:t>Usmeni: 50 bodova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9903650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</TotalTime>
  <Words>442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</vt:lpstr>
      <vt:lpstr>Wingdings 3</vt:lpstr>
      <vt:lpstr>Wisp</vt:lpstr>
      <vt:lpstr>POSLOVNA LOGISTIKA</vt:lpstr>
      <vt:lpstr>Cilj predmeta</vt:lpstr>
      <vt:lpstr>Sadržaj predmeta – teorijska nastava</vt:lpstr>
      <vt:lpstr>Sadržaj predmeta – praktična nastava</vt:lpstr>
      <vt:lpstr>Način sprovođenja nastave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UPRAVLJANJE LJUDSKIM RESURSIMA U LOGISTICI</dc:title>
  <dc:creator>Vukasin</dc:creator>
  <cp:lastModifiedBy>Vukasin</cp:lastModifiedBy>
  <cp:revision>10</cp:revision>
  <dcterms:created xsi:type="dcterms:W3CDTF">2021-09-17T08:44:22Z</dcterms:created>
  <dcterms:modified xsi:type="dcterms:W3CDTF">2021-09-17T09:53:52Z</dcterms:modified>
</cp:coreProperties>
</file>