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74" r:id="rId6"/>
    <p:sldId id="283" r:id="rId7"/>
    <p:sldId id="275" r:id="rId8"/>
    <p:sldId id="276" r:id="rId9"/>
    <p:sldId id="277" r:id="rId10"/>
    <p:sldId id="280" r:id="rId11"/>
    <p:sldId id="281" r:id="rId12"/>
    <p:sldId id="279" r:id="rId13"/>
    <p:sldId id="28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D779E2-6389-4E7F-8EDE-F04E13664652}" type="datetimeFigureOut">
              <a:rPr lang="en-US"/>
              <a:pPr>
                <a:defRPr/>
              </a:pPr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4CA772-BE9D-48BC-8B40-BBDEEACF4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15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4CA772-BE9D-48BC-8B40-BBDEEACF491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4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4CA772-BE9D-48BC-8B40-BBDEEACF491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65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4CA772-BE9D-48BC-8B40-BBDEEACF491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61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228600" y="152400"/>
            <a:ext cx="8610600" cy="1143000"/>
            <a:chOff x="1197" y="340"/>
            <a:chExt cx="9465" cy="1366"/>
          </a:xfrm>
        </p:grpSpPr>
        <p:pic>
          <p:nvPicPr>
            <p:cNvPr id="5" name="Picture 5" descr="Krug PLAVI"/>
            <p:cNvPicPr>
              <a:picLocks noChangeAspect="1" noChangeArrowheads="1"/>
            </p:cNvPicPr>
            <p:nvPr/>
          </p:nvPicPr>
          <p:blipFill>
            <a:blip r:embed="rId2" cstate="print">
              <a:lum bright="24000" contrast="-12000"/>
            </a:blip>
            <a:srcRect/>
            <a:stretch>
              <a:fillRect/>
            </a:stretch>
          </p:blipFill>
          <p:spPr bwMode="auto">
            <a:xfrm>
              <a:off x="1197" y="478"/>
              <a:ext cx="1025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1249" y="340"/>
              <a:ext cx="1305" cy="1275"/>
            </a:xfrm>
            <a:prstGeom prst="ellipse">
              <a:avLst/>
            </a:prstGeom>
            <a:noFill/>
            <a:ln w="3175">
              <a:solidFill>
                <a:srgbClr val="7890F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157" y="949"/>
              <a:ext cx="8505" cy="70"/>
            </a:xfrm>
            <a:prstGeom prst="rect">
              <a:avLst/>
            </a:prstGeom>
            <a:gradFill rotWithShape="1">
              <a:gsLst>
                <a:gs pos="0">
                  <a:srgbClr val="378BFB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2270" y="1177"/>
              <a:ext cx="435" cy="412"/>
            </a:xfrm>
            <a:prstGeom prst="ellipse">
              <a:avLst/>
            </a:prstGeom>
            <a:noFill/>
            <a:ln w="3175">
              <a:solidFill>
                <a:srgbClr val="7890F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486" y="579"/>
              <a:ext cx="7130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r>
                <a:rPr lang="en-US" b="1" dirty="0"/>
                <a:t>SAOBRAĆAJNI FAKULTET </a:t>
              </a:r>
              <a:r>
                <a:rPr lang="sr-Cyrl-RS" b="1" dirty="0"/>
                <a:t>-</a:t>
              </a:r>
              <a:r>
                <a:rPr lang="sr-Cyrl-RS" dirty="0"/>
                <a:t> </a:t>
              </a:r>
              <a:r>
                <a:rPr lang="en-US" b="1" dirty="0"/>
                <a:t>UNIVERZITET U BEOGRADU </a:t>
              </a:r>
              <a:endParaRPr lang="en-US" dirty="0"/>
            </a:p>
            <a:p>
              <a:pPr>
                <a:defRPr/>
              </a:pPr>
              <a:r>
                <a:rPr lang="en-US" b="1" dirty="0"/>
                <a:t> </a:t>
              </a:r>
              <a:endParaRPr lang="en-US" dirty="0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5218" y="886"/>
              <a:ext cx="5399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>
                <a:defRPr/>
              </a:pPr>
              <a:endParaRPr lang="en-US" sz="1000" b="1" dirty="0"/>
            </a:p>
            <a:p>
              <a:pPr>
                <a:defRPr/>
              </a:pPr>
              <a:r>
                <a:rPr lang="sr-Cyrl-CS" sz="1600" b="1" dirty="0"/>
                <a:t>Ма</a:t>
              </a:r>
              <a:r>
                <a:rPr lang="sr-Latn-RS" sz="1600" b="1" dirty="0"/>
                <a:t>ster akademske studije – moduli MTS i MOI</a:t>
              </a:r>
              <a:endParaRPr lang="en-US" sz="16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143000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b="1"/>
            </a:lvl1pPr>
          </a:lstStyle>
          <a:p>
            <a:pPr>
              <a:defRPr/>
            </a:pPr>
            <a:r>
              <a:rPr lang="sr-Cyrl-CS"/>
              <a:t>Модул:</a:t>
            </a: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304800" y="0"/>
            <a:ext cx="8839200" cy="1066800"/>
            <a:chOff x="1197" y="340"/>
            <a:chExt cx="9465" cy="1275"/>
          </a:xfrm>
        </p:grpSpPr>
        <p:pic>
          <p:nvPicPr>
            <p:cNvPr id="5" name="Picture 5" descr="Krug PLAVI"/>
            <p:cNvPicPr>
              <a:picLocks noChangeAspect="1" noChangeArrowheads="1"/>
            </p:cNvPicPr>
            <p:nvPr/>
          </p:nvPicPr>
          <p:blipFill>
            <a:blip r:embed="rId2" cstate="print">
              <a:lum bright="24000" contrast="-12000"/>
            </a:blip>
            <a:srcRect/>
            <a:stretch>
              <a:fillRect/>
            </a:stretch>
          </p:blipFill>
          <p:spPr bwMode="auto">
            <a:xfrm>
              <a:off x="1197" y="478"/>
              <a:ext cx="1172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1250" y="340"/>
              <a:ext cx="1304" cy="1275"/>
            </a:xfrm>
            <a:prstGeom prst="ellipse">
              <a:avLst/>
            </a:prstGeom>
            <a:noFill/>
            <a:ln w="3175">
              <a:solidFill>
                <a:srgbClr val="7890F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157" y="949"/>
              <a:ext cx="8505" cy="70"/>
            </a:xfrm>
            <a:prstGeom prst="rect">
              <a:avLst/>
            </a:prstGeom>
            <a:gradFill rotWithShape="1">
              <a:gsLst>
                <a:gs pos="0">
                  <a:srgbClr val="378BFB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2271" y="1177"/>
              <a:ext cx="433" cy="412"/>
            </a:xfrm>
            <a:prstGeom prst="ellipse">
              <a:avLst/>
            </a:prstGeom>
            <a:noFill/>
            <a:ln w="3175">
              <a:solidFill>
                <a:srgbClr val="7890F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487" y="581"/>
              <a:ext cx="7131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>
                <a:defRPr/>
              </a:pPr>
              <a:r>
                <a:rPr lang="en-US" sz="1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УНИВЕРЗИТЕТ У БЕОГРАДУ - САОБРАЋАЈНИ ФАКУЛТЕТ</a:t>
              </a:r>
              <a:endParaRPr 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3487" y="898"/>
              <a:ext cx="7131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>
                <a:defRPr/>
              </a:pPr>
              <a:endParaRPr lang="en-US" sz="1000"/>
            </a:p>
            <a:p>
              <a:pPr algn="r">
                <a:defRPr/>
              </a:pPr>
              <a:r>
                <a:rPr lang="sr-Cyrl-CS" sz="1200" b="1"/>
                <a:t>МАСТЕР АКАДЕМСКЕ СТУДИЈЕ</a:t>
              </a:r>
              <a:endParaRPr lang="en-US" sz="1200" b="1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r-Latn-C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349C2-2589-494B-AD92-856DB985D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8D02468-4BE7-4069-BCDE-5830EE69A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nezanam@sf.bg.ac.r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.zdravkovic@sf.bg.ac.rs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aleteya.cs.buap.mx/~jlavalle/papers/books_on_line/MIT.Press.Concepts.Techniques.and.Models.of.Computer.Programming.eBook-DDU.pdf" TargetMode="External"/><Relationship Id="rId4" Type="http://schemas.openxmlformats.org/officeDocument/2006/relationships/hyperlink" Target="https://www.ibm.com/docs/pl/icos/12.9.0?topic=manual-opl-modeling-languag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hyperlink" Target="https://postel.sf.bg.ac.rs/simpozijumi/POSTEL2021/RADOVI%20PDF/Telekomunikacioni%20saobracaj,%20mreze%20i%20servisi/8_Mladenovic_Stefanovic_Zdravkovic_Jankovic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gartner.com/reviews/market/data-science-machine-learning-platforms/vendor/ibm/product/ibm-ilog-cplex-optimization-studio/review/view/349276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Provera%20znanja%20POA%202016-17.do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676400"/>
            <a:ext cx="7772400" cy="838200"/>
          </a:xfrm>
        </p:spPr>
        <p:txBody>
          <a:bodyPr/>
          <a:lstStyle/>
          <a:p>
            <a:r>
              <a:rPr lang="sr-Cyrl-CS" sz="2800" b="1" dirty="0" smtClean="0"/>
              <a:t>PROJEKTOVAN</a:t>
            </a:r>
            <a:r>
              <a:rPr lang="en-US" sz="2800" b="1" dirty="0" smtClean="0"/>
              <a:t>J</a:t>
            </a:r>
            <a:r>
              <a:rPr lang="sr-Cyrl-CS" sz="2800" b="1" dirty="0" smtClean="0"/>
              <a:t>E OPTIMIZACIONIH APLIKACIJA</a:t>
            </a:r>
            <a:endParaRPr lang="en-US" sz="2800" b="1" dirty="0" smtClean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52400" y="2667000"/>
            <a:ext cx="8686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036638" indent="-522288">
              <a:spcBef>
                <a:spcPct val="20000"/>
              </a:spcBef>
              <a:spcAft>
                <a:spcPct val="20000"/>
              </a:spcAft>
              <a:buFontTx/>
              <a:buBlip>
                <a:blip r:embed="rId2"/>
              </a:buBlip>
              <a:tabLst>
                <a:tab pos="1889125" algn="l"/>
                <a:tab pos="2117725" algn="l"/>
                <a:tab pos="3314700" algn="l"/>
              </a:tabLst>
              <a:defRPr/>
            </a:pPr>
            <a:r>
              <a:rPr lang="sr-Latn-CS" altLang="en-US" sz="2000" dirty="0"/>
              <a:t>Šifra: </a:t>
            </a:r>
            <a:r>
              <a:rPr lang="sr-Latn-RS" altLang="en-US" sz="2000" dirty="0"/>
              <a:t>POA</a:t>
            </a:r>
            <a:endParaRPr lang="sr-Latn-CS" altLang="en-US" sz="2000" dirty="0"/>
          </a:p>
          <a:p>
            <a:pPr marL="1036638" indent="-522288">
              <a:spcBef>
                <a:spcPct val="20000"/>
              </a:spcBef>
              <a:spcAft>
                <a:spcPct val="20000"/>
              </a:spcAft>
              <a:buFontTx/>
              <a:buBlip>
                <a:blip r:embed="rId2"/>
              </a:buBlip>
              <a:tabLst>
                <a:tab pos="1889125" algn="l"/>
                <a:tab pos="2117725" algn="l"/>
                <a:tab pos="3314700" algn="l"/>
              </a:tabLst>
              <a:defRPr/>
            </a:pPr>
            <a:r>
              <a:rPr lang="sr-Latn-CS" altLang="en-US" sz="2000" dirty="0"/>
              <a:t>Semestar: prvi</a:t>
            </a:r>
          </a:p>
          <a:p>
            <a:pPr marL="1036638" indent="-522288">
              <a:spcBef>
                <a:spcPct val="20000"/>
              </a:spcBef>
              <a:spcAft>
                <a:spcPct val="20000"/>
              </a:spcAft>
              <a:buFontTx/>
              <a:buBlip>
                <a:blip r:embed="rId2"/>
              </a:buBlip>
              <a:tabLst>
                <a:tab pos="1889125" algn="l"/>
                <a:tab pos="2117725" algn="l"/>
                <a:tab pos="3314700" algn="l"/>
              </a:tabLst>
              <a:defRPr/>
            </a:pPr>
            <a:r>
              <a:rPr lang="sr-Latn-CS" altLang="en-US" sz="2000" dirty="0"/>
              <a:t>Status: izborni</a:t>
            </a:r>
          </a:p>
          <a:p>
            <a:pPr marL="1036638" indent="-522288">
              <a:spcBef>
                <a:spcPct val="20000"/>
              </a:spcBef>
              <a:spcAft>
                <a:spcPct val="20000"/>
              </a:spcAft>
              <a:buFontTx/>
              <a:buBlip>
                <a:blip r:embed="rId2"/>
              </a:buBlip>
              <a:tabLst>
                <a:tab pos="1889125" algn="l"/>
                <a:tab pos="2117725" algn="l"/>
                <a:tab pos="3314700" algn="l"/>
              </a:tabLst>
              <a:defRPr/>
            </a:pPr>
            <a:r>
              <a:rPr lang="sr-Latn-CS" altLang="en-US" sz="2000" dirty="0"/>
              <a:t>Fond: 3+2</a:t>
            </a:r>
          </a:p>
          <a:p>
            <a:pPr marL="1036638" indent="-522288">
              <a:spcBef>
                <a:spcPct val="20000"/>
              </a:spcBef>
              <a:spcAft>
                <a:spcPct val="20000"/>
              </a:spcAft>
              <a:buFontTx/>
              <a:buBlip>
                <a:blip r:embed="rId2"/>
              </a:buBlip>
              <a:tabLst>
                <a:tab pos="1889125" algn="l"/>
                <a:tab pos="2117725" algn="l"/>
                <a:tab pos="3314700" algn="l"/>
              </a:tabLst>
              <a:defRPr/>
            </a:pPr>
            <a:r>
              <a:rPr lang="sr-Latn-CS" altLang="en-US" sz="2000" dirty="0"/>
              <a:t>ESPBodovi: </a:t>
            </a:r>
            <a:r>
              <a:rPr lang="sr-Latn-CS" altLang="en-US" sz="2000" dirty="0" smtClean="0"/>
              <a:t>5</a:t>
            </a:r>
            <a:endParaRPr lang="sr-Latn-CS" altLang="en-US" sz="2000" dirty="0"/>
          </a:p>
          <a:p>
            <a:pPr marL="1036638" indent="-522288">
              <a:spcBef>
                <a:spcPct val="20000"/>
              </a:spcBef>
              <a:spcAft>
                <a:spcPct val="20000"/>
              </a:spcAft>
              <a:buFontTx/>
              <a:buBlip>
                <a:blip r:embed="rId2"/>
              </a:buBlip>
              <a:tabLst>
                <a:tab pos="1889125" algn="l"/>
                <a:tab pos="2117725" algn="l"/>
                <a:tab pos="3314700" algn="l"/>
              </a:tabLst>
              <a:defRPr/>
            </a:pPr>
            <a:endParaRPr lang="en-GB" altLang="en-US" sz="1000" dirty="0"/>
          </a:p>
          <a:p>
            <a:pPr>
              <a:defRPr/>
            </a:pPr>
            <a:r>
              <a:rPr lang="sr-Latn-RS" dirty="0" smtClean="0"/>
              <a:t>Predavanja</a:t>
            </a:r>
            <a:r>
              <a:rPr lang="sr-Cyrl-CS" dirty="0" smtClean="0"/>
              <a:t>:   </a:t>
            </a:r>
            <a:r>
              <a:rPr lang="sr-Cyrl-CS" dirty="0"/>
              <a:t>dr Snežana Mladenović, </a:t>
            </a:r>
            <a:r>
              <a:rPr lang="en-US" dirty="0" smtClean="0"/>
              <a:t>red</a:t>
            </a:r>
            <a:r>
              <a:rPr lang="sr-Cyrl-CS" dirty="0" smtClean="0"/>
              <a:t>. </a:t>
            </a:r>
            <a:r>
              <a:rPr lang="sr-Cyrl-CS" dirty="0"/>
              <a:t>profesor</a:t>
            </a:r>
            <a:r>
              <a:rPr lang="sr-Cyrl-CS" dirty="0">
                <a:solidFill>
                  <a:schemeClr val="tx2"/>
                </a:solidFill>
              </a:rPr>
              <a:t>,</a:t>
            </a:r>
            <a:r>
              <a:rPr lang="sr-Latn-RS" dirty="0">
                <a:solidFill>
                  <a:schemeClr val="tx2"/>
                </a:solidFill>
              </a:rPr>
              <a:t> </a:t>
            </a:r>
            <a:r>
              <a:rPr lang="en-US" i="1" dirty="0" smtClean="0">
                <a:solidFill>
                  <a:schemeClr val="tx2"/>
                </a:solidFill>
                <a:hlinkClick r:id="rId3"/>
              </a:rPr>
              <a:t>snezanam@sf.bg.ac.rs</a:t>
            </a:r>
            <a:endParaRPr lang="sr-Latn-RS" i="1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sr-Latn-RS" dirty="0"/>
              <a:t>                      dr </a:t>
            </a:r>
            <a:r>
              <a:rPr lang="sr-Cyrl-CS" dirty="0"/>
              <a:t>Stefan Zdravković</a:t>
            </a:r>
            <a:r>
              <a:rPr lang="sr-Latn-CS" dirty="0"/>
              <a:t>, </a:t>
            </a:r>
            <a:r>
              <a:rPr lang="sr-Latn-RS" dirty="0"/>
              <a:t>docent</a:t>
            </a:r>
            <a:r>
              <a:rPr lang="sr-Latn-CS" i="1" dirty="0"/>
              <a:t>,</a:t>
            </a:r>
            <a:r>
              <a:rPr lang="sr-Latn-RS" i="1" dirty="0"/>
              <a:t>  </a:t>
            </a:r>
            <a:r>
              <a:rPr lang="sr-Latn-RS" i="1" dirty="0">
                <a:hlinkClick r:id="rId4"/>
              </a:rPr>
              <a:t>s.zdravkovic</a:t>
            </a:r>
            <a:r>
              <a:rPr lang="en-US" i="1" dirty="0">
                <a:hlinkClick r:id="rId4"/>
              </a:rPr>
              <a:t>@sf.bg.ac.rs</a:t>
            </a:r>
            <a:endParaRPr lang="sr-Latn-RS" i="1" dirty="0"/>
          </a:p>
          <a:p>
            <a:pPr>
              <a:defRPr/>
            </a:pPr>
            <a:r>
              <a:rPr lang="sr-Latn-RS" i="1" dirty="0">
                <a:solidFill>
                  <a:schemeClr val="tx2"/>
                </a:solidFill>
              </a:rPr>
              <a:t>	 </a:t>
            </a:r>
            <a:r>
              <a:rPr lang="sr-Latn-RS" i="1" dirty="0" smtClean="0">
                <a:solidFill>
                  <a:schemeClr val="tx2"/>
                </a:solidFill>
              </a:rPr>
              <a:t>       </a:t>
            </a:r>
            <a:endParaRPr lang="sr-Cyrl-CS" dirty="0">
              <a:solidFill>
                <a:schemeClr val="tx2"/>
              </a:solidFill>
            </a:endParaRPr>
          </a:p>
          <a:p>
            <a:pPr>
              <a:defRPr/>
            </a:pPr>
            <a:endParaRPr lang="sr-Cyrl-CS" sz="20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sr-Latn-RS" dirty="0"/>
              <a:t>Vežbe</a:t>
            </a:r>
            <a:r>
              <a:rPr lang="sr-Cyrl-CS" dirty="0"/>
              <a:t>:</a:t>
            </a:r>
            <a:r>
              <a:rPr lang="sr-Cyrl-RS" dirty="0"/>
              <a:t>     </a:t>
            </a:r>
            <a:r>
              <a:rPr lang="sr-Latn-RS" dirty="0" smtClean="0"/>
              <a:t>      </a:t>
            </a:r>
            <a:r>
              <a:rPr lang="sr-Latn-RS" dirty="0"/>
              <a:t>dr </a:t>
            </a:r>
            <a:r>
              <a:rPr lang="sr-Cyrl-CS" dirty="0"/>
              <a:t>Stefan Zdravković</a:t>
            </a:r>
            <a:r>
              <a:rPr lang="sr-Latn-CS" dirty="0"/>
              <a:t>, </a:t>
            </a:r>
            <a:r>
              <a:rPr lang="sr-Latn-RS" dirty="0"/>
              <a:t>docent</a:t>
            </a:r>
            <a:r>
              <a:rPr lang="sr-Latn-CS" dirty="0"/>
              <a:t>,</a:t>
            </a:r>
            <a:r>
              <a:rPr lang="sr-Latn-RS" dirty="0"/>
              <a:t>  </a:t>
            </a:r>
            <a:r>
              <a:rPr lang="sr-Latn-RS" i="1" dirty="0">
                <a:hlinkClick r:id="rId4"/>
              </a:rPr>
              <a:t>s.zdravkovic</a:t>
            </a:r>
            <a:r>
              <a:rPr lang="en-US" i="1" dirty="0">
                <a:hlinkClick r:id="rId4"/>
              </a:rPr>
              <a:t>@sf.bg.ac.rs</a:t>
            </a:r>
            <a:endParaRPr lang="sr-Latn-C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066800"/>
            <a:ext cx="6400800" cy="533400"/>
          </a:xfrm>
        </p:spPr>
        <p:txBody>
          <a:bodyPr/>
          <a:lstStyle/>
          <a:p>
            <a:pPr algn="ctr" eaLnBrk="1" hangingPunct="1"/>
            <a:r>
              <a:rPr lang="en-US" sz="3600" b="1" dirty="0" smtClean="0"/>
              <a:t>Provera </a:t>
            </a:r>
            <a:r>
              <a:rPr lang="en-US" sz="3600" b="1" dirty="0" err="1" smtClean="0"/>
              <a:t>znanja</a:t>
            </a:r>
            <a:r>
              <a:rPr lang="sr-Latn-RS" sz="3600" b="1" dirty="0" smtClean="0"/>
              <a:t> - projekat</a:t>
            </a:r>
            <a:endParaRPr lang="sr-Latn-CS" sz="3600" b="1" dirty="0" smtClean="0"/>
          </a:p>
        </p:txBody>
      </p:sp>
      <p:sp>
        <p:nvSpPr>
          <p:cNvPr id="4" name="Content Placeholder 9"/>
          <p:cNvSpPr txBox="1">
            <a:spLocks/>
          </p:cNvSpPr>
          <p:nvPr/>
        </p:nvSpPr>
        <p:spPr bwMode="auto">
          <a:xfrm>
            <a:off x="838200" y="1752600"/>
            <a:ext cx="7848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Cyrl-CS" sz="2400" dirty="0"/>
              <a:t>Studenti master studija su u dosadašnjim </a:t>
            </a:r>
            <a:r>
              <a:rPr lang="sr-Cyrl-CS" sz="2400" b="1" dirty="0"/>
              <a:t>seminarskim radovima</a:t>
            </a:r>
            <a:r>
              <a:rPr lang="sr-Cyrl-CS" sz="2400" dirty="0"/>
              <a:t> </a:t>
            </a:r>
            <a:r>
              <a:rPr lang="sr-Latn-RS" sz="2400" dirty="0" smtClean="0"/>
              <a:t>(koji je postojao u ranijim akreditacijama) </a:t>
            </a:r>
            <a:r>
              <a:rPr lang="sr-Cyrl-CS" sz="2400" dirty="0" smtClean="0"/>
              <a:t>iz </a:t>
            </a:r>
            <a:r>
              <a:rPr lang="sr-Cyrl-CS" sz="2400" dirty="0"/>
              <a:t>predmeta PROJEKTOVAN</a:t>
            </a:r>
            <a:r>
              <a:rPr lang="sr-Latn-RS" sz="2400" dirty="0"/>
              <a:t>J</a:t>
            </a:r>
            <a:r>
              <a:rPr lang="sr-Cyrl-CS" sz="2400" dirty="0"/>
              <a:t>E OPTIMIZACIONIH APLIKACIJA projektovali </a:t>
            </a:r>
            <a:r>
              <a:rPr lang="en-US" sz="2400" dirty="0"/>
              <a:t>OPL </a:t>
            </a:r>
            <a:r>
              <a:rPr lang="sr-Cyrl-CS" sz="2400" dirty="0"/>
              <a:t>modele za probleme</a:t>
            </a:r>
            <a:r>
              <a:rPr lang="en-US" sz="2400" dirty="0"/>
              <a:t>: </a:t>
            </a:r>
            <a:endParaRPr lang="sr-Latn-RS" sz="2400" dirty="0"/>
          </a:p>
          <a:p>
            <a:pPr>
              <a:defRPr/>
            </a:pPr>
            <a:endParaRPr lang="en-US" sz="2400" dirty="0"/>
          </a:p>
          <a:p>
            <a:pPr marL="539750" indent="-539750">
              <a:spcBef>
                <a:spcPts val="300"/>
              </a:spcBef>
              <a:buFontTx/>
              <a:buBlip>
                <a:blip r:embed="rId2"/>
              </a:buBlip>
              <a:defRPr/>
            </a:pPr>
            <a:r>
              <a:rPr lang="sr-Cyrl-CS" sz="2300" dirty="0"/>
              <a:t>lociranja piezoelektričnih senzora na transportnim mrežama, </a:t>
            </a:r>
            <a:endParaRPr lang="en-US" sz="2300" dirty="0"/>
          </a:p>
          <a:p>
            <a:pPr marL="539750" indent="-539750">
              <a:spcBef>
                <a:spcPts val="300"/>
              </a:spcBef>
              <a:buFontTx/>
              <a:buBlip>
                <a:blip r:embed="rId2"/>
              </a:buBlip>
              <a:defRPr/>
            </a:pPr>
            <a:r>
              <a:rPr lang="sr-Cyrl-CS" sz="2300" dirty="0"/>
              <a:t>rotacije posada u vazdušnom saobraćaju, </a:t>
            </a:r>
            <a:endParaRPr lang="en-US" sz="2300" dirty="0"/>
          </a:p>
          <a:p>
            <a:pPr marL="539750" indent="-539750">
              <a:spcBef>
                <a:spcPts val="300"/>
              </a:spcBef>
              <a:buFontTx/>
              <a:buBlip>
                <a:blip r:embed="rId2"/>
              </a:buBlip>
              <a:defRPr/>
            </a:pPr>
            <a:r>
              <a:rPr lang="sr-Cyrl-CS" sz="2300" dirty="0"/>
              <a:t>pakovanja tereta različitih težina i zapremina u tovarne prostore, </a:t>
            </a:r>
            <a:endParaRPr lang="sr-Latn-RS" sz="2300" dirty="0" smtClean="0"/>
          </a:p>
          <a:p>
            <a:pPr marL="539750" indent="-539750">
              <a:spcBef>
                <a:spcPts val="300"/>
              </a:spcBef>
              <a:buFontTx/>
              <a:buBlip>
                <a:blip r:embed="rId2"/>
              </a:buBlip>
              <a:defRPr/>
            </a:pPr>
            <a:r>
              <a:rPr lang="sr-Latn-CS" sz="2300" dirty="0"/>
              <a:t>minimizacije cene prenosa podataka u funkciji kapaciteta telekomunikacionih </a:t>
            </a:r>
            <a:r>
              <a:rPr lang="sr-Latn-CS" sz="2300" dirty="0" smtClean="0"/>
              <a:t>linkova,</a:t>
            </a:r>
            <a:endParaRPr lang="en-US" sz="2300" dirty="0"/>
          </a:p>
          <a:p>
            <a:pPr marL="539750" indent="-539750">
              <a:spcBef>
                <a:spcPts val="300"/>
              </a:spcBef>
              <a:buFontTx/>
              <a:buBlip>
                <a:blip r:embed="rId2"/>
              </a:buBlip>
              <a:defRPr/>
            </a:pPr>
            <a:r>
              <a:rPr lang="sr-Cyrl-CS" sz="2300" dirty="0"/>
              <a:t>transportni problem linearnog programiranja.</a:t>
            </a:r>
            <a:endParaRPr lang="sr-Latn-RS" sz="2300" dirty="0"/>
          </a:p>
          <a:p>
            <a:pPr>
              <a:defRPr/>
            </a:pPr>
            <a:endParaRPr lang="en-US" sz="2000" dirty="0"/>
          </a:p>
          <a:p>
            <a:pPr marL="720725" indent="-720725" eaLnBrk="0" hangingPunct="0">
              <a:spcBef>
                <a:spcPct val="20000"/>
              </a:spcBef>
              <a:buFontTx/>
              <a:buBlip>
                <a:blip r:embed="rId2"/>
              </a:buBlip>
              <a:defRPr/>
            </a:pP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81000" y="4267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066800"/>
            <a:ext cx="6858000" cy="533400"/>
          </a:xfrm>
        </p:spPr>
        <p:txBody>
          <a:bodyPr/>
          <a:lstStyle/>
          <a:p>
            <a:pPr algn="ctr" eaLnBrk="1" hangingPunct="1"/>
            <a:r>
              <a:rPr lang="en-US" sz="3600" b="1" dirty="0" smtClean="0"/>
              <a:t>Provera </a:t>
            </a:r>
            <a:r>
              <a:rPr lang="en-US" sz="3600" b="1" dirty="0" err="1" smtClean="0"/>
              <a:t>znanja</a:t>
            </a:r>
            <a:r>
              <a:rPr lang="sr-Latn-RS" sz="3600" b="1" dirty="0" smtClean="0"/>
              <a:t> – završni ispit</a:t>
            </a:r>
            <a:endParaRPr lang="sr-Latn-CS" sz="3600" b="1" dirty="0" smtClean="0"/>
          </a:p>
        </p:txBody>
      </p:sp>
      <p:sp>
        <p:nvSpPr>
          <p:cNvPr id="4" name="Content Placeholder 9"/>
          <p:cNvSpPr txBox="1">
            <a:spLocks/>
          </p:cNvSpPr>
          <p:nvPr/>
        </p:nvSpPr>
        <p:spPr bwMode="auto">
          <a:xfrm>
            <a:off x="381000" y="16002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Cyrl-RS" sz="2000" b="1" dirty="0" smtClean="0"/>
              <a:t>1. </a:t>
            </a:r>
            <a:r>
              <a:rPr lang="sr-Latn-RS" sz="1600" b="1" dirty="0" smtClean="0"/>
              <a:t>T</a:t>
            </a:r>
            <a:r>
              <a:rPr lang="sr-Cyrl-CS" sz="1600" b="1" dirty="0" smtClean="0"/>
              <a:t>est </a:t>
            </a:r>
            <a:r>
              <a:rPr lang="sr-Cyrl-CS" sz="1600" b="1" dirty="0"/>
              <a:t>sa zaokruživanjem </a:t>
            </a:r>
            <a:r>
              <a:rPr lang="sr-Cyrl-CS" sz="1600" b="1" dirty="0" smtClean="0"/>
              <a:t>odgovora</a:t>
            </a:r>
            <a:r>
              <a:rPr lang="sr-Latn-RS" sz="1600" b="1" dirty="0" smtClean="0"/>
              <a:t>.</a:t>
            </a:r>
            <a:r>
              <a:rPr lang="sr-Cyrl-CS" sz="1600" b="1" dirty="0" smtClean="0"/>
              <a:t> </a:t>
            </a:r>
            <a:r>
              <a:rPr lang="pl-PL" sz="1600" dirty="0" smtClean="0"/>
              <a:t>Test </a:t>
            </a:r>
            <a:r>
              <a:rPr lang="pl-PL" sz="1600" dirty="0"/>
              <a:t>ima 15 pitanja. Vreme za rad je 35 minuta. Zaokruživanje slova ispred tačnog odgovora (od a)-e)) donosi 2 poena. Pogrešan odgovor donosi -0,5 poena. Zaokruživanje više od jednog, nezaokruživanje ni jednog ili precrtavanje prethodno zaokruženog odgovora donosi -1 poen. Zaokruživanje slova ispred odgovora </a:t>
            </a:r>
            <a:r>
              <a:rPr lang="en-US" sz="1600" dirty="0"/>
              <a:t>"</a:t>
            </a:r>
            <a:r>
              <a:rPr lang="sl-SI" sz="1600" dirty="0"/>
              <a:t>Ne znam</a:t>
            </a:r>
            <a:r>
              <a:rPr lang="en-US" sz="1600" dirty="0"/>
              <a:t>"</a:t>
            </a:r>
            <a:r>
              <a:rPr lang="sl-SI" sz="1600" dirty="0"/>
              <a:t> ne donosi ni pozitivne ni negativne poene.</a:t>
            </a:r>
          </a:p>
          <a:p>
            <a:pPr>
              <a:defRPr/>
            </a:pPr>
            <a:r>
              <a:rPr lang="sl-SI" sz="2000" b="1" dirty="0"/>
              <a:t>Primer pitanja sa testa:</a:t>
            </a:r>
          </a:p>
          <a:p>
            <a:pPr>
              <a:defRPr/>
            </a:pPr>
            <a:endParaRPr lang="en-US" sz="1200" dirty="0"/>
          </a:p>
          <a:p>
            <a:pPr>
              <a:defRPr/>
            </a:pPr>
            <a:r>
              <a:rPr lang="sr-Latn-CS" sz="1400" dirty="0">
                <a:solidFill>
                  <a:srgbClr val="0070C0"/>
                </a:solidFill>
              </a:rPr>
              <a:t>Neka su </a:t>
            </a:r>
            <a:r>
              <a:rPr lang="sr-Latn-CS" sz="1400" b="1" dirty="0">
                <a:solidFill>
                  <a:srgbClr val="0070C0"/>
                </a:solidFill>
              </a:rPr>
              <a:t>x</a:t>
            </a:r>
            <a:r>
              <a:rPr lang="sr-Latn-CS" sz="1400" dirty="0">
                <a:solidFill>
                  <a:srgbClr val="0070C0"/>
                </a:solidFill>
              </a:rPr>
              <a:t>, </a:t>
            </a:r>
            <a:r>
              <a:rPr lang="sr-Latn-CS" sz="1400" b="1" dirty="0">
                <a:solidFill>
                  <a:srgbClr val="0070C0"/>
                </a:solidFill>
              </a:rPr>
              <a:t>y</a:t>
            </a:r>
            <a:r>
              <a:rPr lang="sr-Latn-CS" sz="1400" dirty="0">
                <a:solidFill>
                  <a:srgbClr val="0070C0"/>
                </a:solidFill>
              </a:rPr>
              <a:t> i </a:t>
            </a:r>
            <a:r>
              <a:rPr lang="sr-Latn-CS" sz="1400" b="1" dirty="0">
                <a:solidFill>
                  <a:srgbClr val="0070C0"/>
                </a:solidFill>
              </a:rPr>
              <a:t>z</a:t>
            </a:r>
            <a:r>
              <a:rPr lang="sr-Latn-CS" sz="1400" dirty="0">
                <a:solidFill>
                  <a:srgbClr val="0070C0"/>
                </a:solidFill>
              </a:rPr>
              <a:t> upravljačke promenljive. Uslovno ograničenje:</a:t>
            </a:r>
            <a:endParaRPr lang="en-US" sz="14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sr-Latn-CS" sz="1400" b="1" dirty="0">
                <a:solidFill>
                  <a:srgbClr val="0070C0"/>
                </a:solidFill>
              </a:rPr>
              <a:t>	if (x==1) y&lt;=5;</a:t>
            </a:r>
            <a:endParaRPr lang="en-US" sz="14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sr-Latn-CS" sz="1400" b="1" dirty="0">
                <a:solidFill>
                  <a:srgbClr val="0070C0"/>
                </a:solidFill>
              </a:rPr>
              <a:t>	else z&gt;=5;</a:t>
            </a:r>
            <a:endParaRPr lang="en-US" sz="1400" dirty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lphaLcParenR"/>
              <a:defRPr/>
            </a:pPr>
            <a:r>
              <a:rPr lang="sr-Latn-CS" sz="1400" dirty="0">
                <a:solidFill>
                  <a:srgbClr val="0070C0"/>
                </a:solidFill>
              </a:rPr>
              <a:t>znači da ako je </a:t>
            </a:r>
            <a:r>
              <a:rPr lang="sr-Latn-CS" sz="1400" b="1" dirty="0">
                <a:solidFill>
                  <a:srgbClr val="0070C0"/>
                </a:solidFill>
              </a:rPr>
              <a:t>x</a:t>
            </a:r>
            <a:r>
              <a:rPr lang="sr-Latn-CS" sz="1400" dirty="0">
                <a:solidFill>
                  <a:srgbClr val="0070C0"/>
                </a:solidFill>
              </a:rPr>
              <a:t> jednako 1 aktivno je ograničenje</a:t>
            </a:r>
            <a:r>
              <a:rPr lang="sr-Latn-CS" sz="1400" b="1" dirty="0">
                <a:solidFill>
                  <a:srgbClr val="0070C0"/>
                </a:solidFill>
              </a:rPr>
              <a:t> y&lt;=5, </a:t>
            </a:r>
            <a:r>
              <a:rPr lang="sr-Latn-CS" sz="1400" dirty="0">
                <a:solidFill>
                  <a:srgbClr val="0070C0"/>
                </a:solidFill>
              </a:rPr>
              <a:t>a u suprotnom ograničenje</a:t>
            </a:r>
            <a:r>
              <a:rPr lang="sr-Latn-CS" sz="1400" b="1" dirty="0">
                <a:solidFill>
                  <a:srgbClr val="0070C0"/>
                </a:solidFill>
              </a:rPr>
              <a:t> z&gt;=5</a:t>
            </a:r>
            <a:endParaRPr lang="en-US" sz="1400" dirty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lphaLcParenR"/>
              <a:defRPr/>
            </a:pPr>
            <a:r>
              <a:rPr lang="sr-Latn-CS" sz="1400" dirty="0">
                <a:solidFill>
                  <a:srgbClr val="0070C0"/>
                </a:solidFill>
              </a:rPr>
              <a:t>je sintaksno neispravno jer je uslov </a:t>
            </a:r>
            <a:r>
              <a:rPr lang="sr-Latn-CS" sz="1400" b="1" dirty="0">
                <a:solidFill>
                  <a:srgbClr val="0070C0"/>
                </a:solidFill>
              </a:rPr>
              <a:t>x==1 </a:t>
            </a:r>
            <a:r>
              <a:rPr lang="sr-Latn-CS" sz="1400" dirty="0">
                <a:solidFill>
                  <a:srgbClr val="0070C0"/>
                </a:solidFill>
              </a:rPr>
              <a:t>izražen preko</a:t>
            </a:r>
            <a:r>
              <a:rPr lang="sr-Latn-CS" sz="1400" b="1" dirty="0">
                <a:solidFill>
                  <a:srgbClr val="0070C0"/>
                </a:solidFill>
              </a:rPr>
              <a:t> </a:t>
            </a:r>
            <a:r>
              <a:rPr lang="sr-Latn-CS" sz="1400" dirty="0">
                <a:solidFill>
                  <a:srgbClr val="0070C0"/>
                </a:solidFill>
              </a:rPr>
              <a:t>upravljačke promenljive </a:t>
            </a:r>
            <a:endParaRPr lang="en-US" sz="1400" dirty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lphaLcParenR"/>
              <a:defRPr/>
            </a:pPr>
            <a:r>
              <a:rPr lang="sr-Latn-CS" sz="1400" dirty="0">
                <a:solidFill>
                  <a:srgbClr val="0070C0"/>
                </a:solidFill>
              </a:rPr>
              <a:t>je sintaksno neispravno jer je ograničenje u „da“ grani:</a:t>
            </a:r>
            <a:r>
              <a:rPr lang="sr-Latn-CS" sz="1400" b="1" dirty="0">
                <a:solidFill>
                  <a:srgbClr val="0070C0"/>
                </a:solidFill>
              </a:rPr>
              <a:t> y&lt;=5 </a:t>
            </a:r>
            <a:r>
              <a:rPr lang="sr-Latn-CS" sz="1400" dirty="0">
                <a:solidFill>
                  <a:srgbClr val="0070C0"/>
                </a:solidFill>
              </a:rPr>
              <a:t>izraženo preko upravljačke promenljive</a:t>
            </a:r>
            <a:endParaRPr lang="en-US" sz="1400" dirty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lphaLcParenR"/>
              <a:defRPr/>
            </a:pPr>
            <a:r>
              <a:rPr lang="sr-Latn-CS" sz="1400" dirty="0">
                <a:solidFill>
                  <a:srgbClr val="0070C0"/>
                </a:solidFill>
              </a:rPr>
              <a:t>je sintaksno neispravno jer je ograničenje u „ne“ grani:</a:t>
            </a:r>
            <a:r>
              <a:rPr lang="sr-Latn-CS" sz="1400" b="1" dirty="0">
                <a:solidFill>
                  <a:srgbClr val="0070C0"/>
                </a:solidFill>
              </a:rPr>
              <a:t> z&gt;=5 </a:t>
            </a:r>
            <a:r>
              <a:rPr lang="sr-Latn-CS" sz="1400" dirty="0">
                <a:solidFill>
                  <a:srgbClr val="0070C0"/>
                </a:solidFill>
              </a:rPr>
              <a:t>izraženo preko upravljačke promenljive</a:t>
            </a:r>
            <a:endParaRPr lang="en-US" sz="1400" dirty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lphaLcParenR"/>
              <a:defRPr/>
            </a:pPr>
            <a:r>
              <a:rPr lang="sr-Latn-CS" sz="1400" dirty="0">
                <a:solidFill>
                  <a:srgbClr val="0070C0"/>
                </a:solidFill>
              </a:rPr>
              <a:t>Ni jedan od prethodno ponuđenih odgovora</a:t>
            </a:r>
            <a:endParaRPr lang="en-US" sz="1400" dirty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lphaLcParenR"/>
              <a:defRPr/>
            </a:pPr>
            <a:r>
              <a:rPr lang="sr-Latn-CS" sz="1400" dirty="0">
                <a:solidFill>
                  <a:srgbClr val="0070C0"/>
                </a:solidFill>
              </a:rPr>
              <a:t>Ne </a:t>
            </a:r>
            <a:r>
              <a:rPr lang="sr-Latn-CS" sz="1400" dirty="0" smtClean="0">
                <a:solidFill>
                  <a:srgbClr val="0070C0"/>
                </a:solidFill>
              </a:rPr>
              <a:t>znam</a:t>
            </a:r>
          </a:p>
          <a:p>
            <a:pPr>
              <a:defRPr/>
            </a:pPr>
            <a:endParaRPr lang="sr-Latn-CS" sz="14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sl-SI" sz="1400" dirty="0">
                <a:solidFill>
                  <a:srgbClr val="FF0000"/>
                </a:solidFill>
              </a:rPr>
              <a:t>SVA pitanja pokrivena prvom stavkom literature!</a:t>
            </a:r>
            <a:endParaRPr lang="sl-SI" sz="14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sr-Latn-CS" sz="1400" dirty="0" smtClean="0">
                <a:solidFill>
                  <a:srgbClr val="0070C0"/>
                </a:solidFill>
              </a:rPr>
              <a:t/>
            </a:r>
            <a:br>
              <a:rPr lang="sr-Latn-CS" sz="1400" dirty="0" smtClean="0">
                <a:solidFill>
                  <a:srgbClr val="0070C0"/>
                </a:solidFill>
              </a:rPr>
            </a:br>
            <a:endParaRPr lang="sr-Cyrl-RS" sz="1400" dirty="0" smtClean="0">
              <a:solidFill>
                <a:srgbClr val="0070C0"/>
              </a:solidFill>
            </a:endParaRPr>
          </a:p>
          <a:p>
            <a:r>
              <a:rPr lang="sr-Latn-RS" sz="1600" b="1" dirty="0"/>
              <a:t>2. Publikovan </a:t>
            </a:r>
            <a:r>
              <a:rPr lang="sr-Cyrl-RS" sz="1600" b="1" dirty="0"/>
              <a:t>naučno-stručni rad studenta u saradnji sa predmetnim nastavnicima i </a:t>
            </a:r>
            <a:r>
              <a:rPr lang="sr-Cyrl-RS" sz="1600" b="1" dirty="0" smtClean="0"/>
              <a:t>saradnicima</a:t>
            </a:r>
            <a:r>
              <a:rPr lang="sr-Latn-RS" sz="1600" b="1" dirty="0" smtClean="0"/>
              <a:t>.</a:t>
            </a:r>
            <a:endParaRPr lang="en-US" sz="1600" b="1" dirty="0"/>
          </a:p>
          <a:p>
            <a:pPr>
              <a:defRPr/>
            </a:pPr>
            <a:endParaRPr lang="en-US" sz="2000" dirty="0"/>
          </a:p>
          <a:p>
            <a:pPr eaLnBrk="0" hangingPunct="0"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066800"/>
            <a:ext cx="6400800" cy="533400"/>
          </a:xfrm>
        </p:spPr>
        <p:txBody>
          <a:bodyPr/>
          <a:lstStyle/>
          <a:p>
            <a:pPr algn="ctr" eaLnBrk="1" hangingPunct="1"/>
            <a:r>
              <a:rPr lang="en-US" sz="3600" b="1" dirty="0" err="1" smtClean="0"/>
              <a:t>Literatura</a:t>
            </a:r>
            <a:endParaRPr lang="sr-Latn-CS" sz="3600" b="1" dirty="0" smtClean="0"/>
          </a:p>
        </p:txBody>
      </p:sp>
      <p:sp>
        <p:nvSpPr>
          <p:cNvPr id="4" name="Content Placeholder 9"/>
          <p:cNvSpPr txBox="1">
            <a:spLocks/>
          </p:cNvSpPr>
          <p:nvPr/>
        </p:nvSpPr>
        <p:spPr bwMode="auto">
          <a:xfrm>
            <a:off x="0" y="1752600"/>
            <a:ext cx="9144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3888" indent="-623888">
              <a:spcBef>
                <a:spcPts val="900"/>
              </a:spcBef>
              <a:buFontTx/>
              <a:buBlip>
                <a:blip r:embed="rId3"/>
              </a:buBlip>
              <a:defRPr/>
            </a:pPr>
            <a:r>
              <a:rPr lang="en-US" sz="2000" dirty="0" err="1" smtClean="0"/>
              <a:t>Mladenović</a:t>
            </a:r>
            <a:r>
              <a:rPr lang="sr-Latn-CS" sz="2000" dirty="0" smtClean="0"/>
              <a:t>, </a:t>
            </a:r>
            <a:r>
              <a:rPr lang="en-US" sz="2000" dirty="0" smtClean="0"/>
              <a:t>S</a:t>
            </a:r>
            <a:r>
              <a:rPr lang="sr-Latn-CS" sz="2000" dirty="0" smtClean="0"/>
              <a:t>. </a:t>
            </a:r>
            <a:r>
              <a:rPr lang="en-US" sz="2000" dirty="0" smtClean="0"/>
              <a:t>I</a:t>
            </a:r>
            <a:r>
              <a:rPr lang="sr-Latn-CS" sz="2000" dirty="0" smtClean="0"/>
              <a:t> </a:t>
            </a:r>
            <a:r>
              <a:rPr lang="en-US" sz="2000" dirty="0" smtClean="0"/>
              <a:t>S</a:t>
            </a:r>
            <a:r>
              <a:rPr lang="sr-Latn-CS" sz="2000" dirty="0" smtClean="0"/>
              <a:t>. </a:t>
            </a:r>
            <a:r>
              <a:rPr lang="en-US" sz="2000" dirty="0" err="1" smtClean="0"/>
              <a:t>Zdravković</a:t>
            </a:r>
            <a:r>
              <a:rPr lang="sr-Latn-CS" sz="2000" dirty="0" smtClean="0"/>
              <a:t>, </a:t>
            </a:r>
            <a:r>
              <a:rPr lang="en-US" sz="2000" i="1" dirty="0" err="1" smtClean="0"/>
              <a:t>Projektovanje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optimizacionih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aplikacija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rešenim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primerima</a:t>
            </a:r>
            <a:r>
              <a:rPr lang="en-US" sz="2000" i="1" dirty="0" smtClean="0"/>
              <a:t> u OPL-u, </a:t>
            </a:r>
            <a:r>
              <a:rPr lang="en-US" sz="2000" i="1" dirty="0" err="1" smtClean="0"/>
              <a:t>radni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materijal</a:t>
            </a:r>
            <a:r>
              <a:rPr lang="en-US" sz="2000" i="1" dirty="0" smtClean="0"/>
              <a:t> u </a:t>
            </a:r>
            <a:r>
              <a:rPr lang="en-US" sz="2000" i="1" dirty="0" err="1" smtClean="0"/>
              <a:t>elektronskoj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formi</a:t>
            </a:r>
            <a:r>
              <a:rPr lang="en-US" sz="2000" dirty="0" smtClean="0"/>
              <a:t>, 20</a:t>
            </a:r>
            <a:r>
              <a:rPr lang="sr-Latn-RS" sz="2000" dirty="0" smtClean="0"/>
              <a:t>21</a:t>
            </a:r>
            <a:r>
              <a:rPr lang="en-US" sz="2000" dirty="0" smtClean="0"/>
              <a:t>. </a:t>
            </a:r>
            <a:endParaRPr lang="sr-Latn-RS" sz="2000" dirty="0" smtClean="0"/>
          </a:p>
          <a:p>
            <a:pPr marL="623888" indent="-623888">
              <a:spcBef>
                <a:spcPts val="900"/>
              </a:spcBef>
              <a:buBlip>
                <a:blip r:embed="rId3"/>
              </a:buBlip>
              <a:defRPr/>
            </a:pPr>
            <a:r>
              <a:rPr lang="sr-Latn-RS" sz="2000" i="1" dirty="0" smtClean="0"/>
              <a:t>Optimization programing </a:t>
            </a:r>
            <a:r>
              <a:rPr lang="en-US" sz="2000" i="1" dirty="0" smtClean="0"/>
              <a:t>Language</a:t>
            </a:r>
            <a:r>
              <a:rPr lang="en-US" sz="2000" dirty="0" smtClean="0"/>
              <a:t>, </a:t>
            </a:r>
            <a:r>
              <a:rPr lang="en-US" sz="2000" dirty="0" err="1"/>
              <a:t>дoступнo</a:t>
            </a:r>
            <a:r>
              <a:rPr lang="en-US" sz="2000" dirty="0"/>
              <a:t> </a:t>
            </a:r>
            <a:r>
              <a:rPr lang="en-US" sz="2000" dirty="0" err="1"/>
              <a:t>нa</a:t>
            </a:r>
            <a:r>
              <a:rPr lang="en-US" sz="2000" dirty="0"/>
              <a:t>: </a:t>
            </a:r>
            <a:br>
              <a:rPr lang="en-US" sz="2000" dirty="0"/>
            </a:br>
            <a:r>
              <a:rPr lang="en-US" sz="2000" dirty="0">
                <a:hlinkClick r:id="rId4"/>
              </a:rPr>
              <a:t>https://www.ibm.com/docs/pl/icos/12.9.0?topic=manual-opl-modeling-language</a:t>
            </a:r>
            <a:r>
              <a:rPr lang="en-US" sz="2000" dirty="0"/>
              <a:t> </a:t>
            </a:r>
            <a:endParaRPr lang="sr-Latn-RS" sz="2000" dirty="0" smtClean="0"/>
          </a:p>
          <a:p>
            <a:pPr marL="623888" indent="-623888">
              <a:spcBef>
                <a:spcPts val="900"/>
              </a:spcBef>
              <a:buBlip>
                <a:blip r:embed="rId3"/>
              </a:buBlip>
              <a:defRPr/>
            </a:pPr>
            <a:r>
              <a:rPr lang="sr-Latn-CS" sz="2000" dirty="0" smtClean="0"/>
              <a:t>Van </a:t>
            </a:r>
            <a:r>
              <a:rPr lang="sr-Latn-CS" sz="2000" dirty="0"/>
              <a:t>Roy, P. and H. Seif, </a:t>
            </a:r>
            <a:r>
              <a:rPr lang="sr-Latn-CS" sz="2000" i="1" dirty="0"/>
              <a:t>Concepts, Techniques, and Models of Computer Programming</a:t>
            </a:r>
            <a:r>
              <a:rPr lang="sr-Latn-CS" sz="2000" dirty="0"/>
              <a:t>, sections: 2 Declarative Computation Model, 3. Declarative Programming Techniques, 7. Object-Oriented Programming, 12. Constraint Programming, The MIT Press, Cambridge, MA, </a:t>
            </a:r>
            <a:r>
              <a:rPr lang="sr-Latn-CS" sz="2000" dirty="0" smtClean="0"/>
              <a:t>2004.</a:t>
            </a: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CS" sz="2000" dirty="0" smtClean="0">
                <a:hlinkClick r:id="rId5"/>
              </a:rPr>
              <a:t>http</a:t>
            </a:r>
            <a:r>
              <a:rPr lang="sr-Latn-CS" sz="2000" dirty="0">
                <a:hlinkClick r:id="rId5"/>
              </a:rPr>
              <a:t>://aleteya.cs.buap.mx/~</a:t>
            </a:r>
            <a:r>
              <a:rPr lang="sr-Latn-CS" sz="2000" dirty="0" smtClean="0">
                <a:hlinkClick r:id="rId5"/>
              </a:rPr>
              <a:t>jlavalle/papers/books_on_line/MIT.Press.Concepts.Techniques.and.Models.of.Computer.Programming.eBook-DDU.pdf</a:t>
            </a:r>
            <a:endParaRPr lang="en-US" sz="2000" dirty="0" smtClean="0"/>
          </a:p>
          <a:p>
            <a:pPr marL="623888" indent="-623888">
              <a:spcBef>
                <a:spcPts val="900"/>
              </a:spcBef>
              <a:buFontTx/>
              <a:buBlip>
                <a:blip r:embed="rId3"/>
              </a:buBlip>
              <a:defRPr/>
            </a:pPr>
            <a:r>
              <a:rPr lang="en-US" sz="2000" dirty="0" err="1" smtClean="0"/>
              <a:t>Hentenryck</a:t>
            </a:r>
            <a:r>
              <a:rPr lang="en-US" sz="2000" dirty="0" smtClean="0"/>
              <a:t>, P. V., </a:t>
            </a:r>
            <a:r>
              <a:rPr lang="en-US" sz="2000" i="1" dirty="0" smtClean="0"/>
              <a:t>The OPL - Optimization Programming Language</a:t>
            </a:r>
            <a:r>
              <a:rPr lang="en-US" sz="2000" dirty="0" smtClean="0"/>
              <a:t>, MIT Press,</a:t>
            </a:r>
            <a:r>
              <a:rPr lang="sr-Cyrl-CS" sz="2000" dirty="0" smtClean="0"/>
              <a:t> </a:t>
            </a:r>
            <a:r>
              <a:rPr lang="en-US" sz="2000" dirty="0" smtClean="0"/>
              <a:t>1999. </a:t>
            </a:r>
            <a:endParaRPr lang="sr-Cyrl-CS" sz="2000" dirty="0" smtClean="0"/>
          </a:p>
          <a:p>
            <a:pPr eaLnBrk="0" hangingPunct="0">
              <a:spcBef>
                <a:spcPts val="900"/>
              </a:spcBef>
              <a:defRPr/>
            </a:pP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066800"/>
            <a:ext cx="6400800" cy="533400"/>
          </a:xfrm>
        </p:spPr>
        <p:txBody>
          <a:bodyPr/>
          <a:lstStyle/>
          <a:p>
            <a:pPr algn="ctr" eaLnBrk="1" hangingPunct="1"/>
            <a:r>
              <a:rPr lang="en-US" sz="3600" b="1" dirty="0" err="1" smtClean="0"/>
              <a:t>Literatura</a:t>
            </a:r>
            <a:endParaRPr lang="sr-Latn-CS" sz="3600" b="1" dirty="0" smtClean="0"/>
          </a:p>
        </p:txBody>
      </p:sp>
      <p:sp>
        <p:nvSpPr>
          <p:cNvPr id="4" name="Content Placeholder 9"/>
          <p:cNvSpPr txBox="1">
            <a:spLocks/>
          </p:cNvSpPr>
          <p:nvPr/>
        </p:nvSpPr>
        <p:spPr bwMode="auto">
          <a:xfrm>
            <a:off x="0" y="18288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3888" indent="-623888">
              <a:spcBef>
                <a:spcPts val="300"/>
              </a:spcBef>
              <a:buBlip>
                <a:blip r:embed="rId3"/>
              </a:buBlip>
              <a:defRPr/>
            </a:pPr>
            <a:r>
              <a:rPr lang="en-US" sz="1600" dirty="0" err="1"/>
              <a:t>Cvetković</a:t>
            </a:r>
            <a:r>
              <a:rPr lang="sr-Cyrl-CS" sz="1600" dirty="0"/>
              <a:t>, </a:t>
            </a:r>
            <a:r>
              <a:rPr lang="en-US" sz="1600" dirty="0"/>
              <a:t>D</a:t>
            </a:r>
            <a:r>
              <a:rPr lang="sr-Cyrl-CS" sz="1600" dirty="0"/>
              <a:t>., </a:t>
            </a:r>
            <a:r>
              <a:rPr lang="en-US" sz="1600" dirty="0"/>
              <a:t>M</a:t>
            </a:r>
            <a:r>
              <a:rPr lang="sr-Cyrl-CS" sz="1600" dirty="0"/>
              <a:t>. </a:t>
            </a:r>
            <a:r>
              <a:rPr lang="en-US" sz="1600" dirty="0" err="1"/>
              <a:t>Čangalović</a:t>
            </a:r>
            <a:r>
              <a:rPr lang="sr-Cyrl-CS" sz="1600" dirty="0"/>
              <a:t>, </a:t>
            </a:r>
            <a:r>
              <a:rPr lang="en-US" sz="1600" dirty="0"/>
              <a:t>Đ</a:t>
            </a:r>
            <a:r>
              <a:rPr lang="sr-Cyrl-CS" sz="1600" dirty="0"/>
              <a:t>. </a:t>
            </a:r>
            <a:r>
              <a:rPr lang="en-US" sz="1600" dirty="0" err="1"/>
              <a:t>Dugošija</a:t>
            </a:r>
            <a:r>
              <a:rPr lang="sr-Cyrl-CS" sz="1600" dirty="0"/>
              <a:t>, </a:t>
            </a:r>
            <a:r>
              <a:rPr lang="en-US" sz="1600" dirty="0"/>
              <a:t>V</a:t>
            </a:r>
            <a:r>
              <a:rPr lang="sr-Cyrl-CS" sz="1600" dirty="0"/>
              <a:t>. </a:t>
            </a:r>
            <a:r>
              <a:rPr lang="en-US" sz="1600" dirty="0" err="1"/>
              <a:t>Kovačević</a:t>
            </a:r>
            <a:r>
              <a:rPr lang="sr-Cyrl-CS" sz="1600" dirty="0"/>
              <a:t>-</a:t>
            </a:r>
            <a:r>
              <a:rPr lang="en-US" sz="1600" dirty="0" err="1"/>
              <a:t>Vujčić</a:t>
            </a:r>
            <a:r>
              <a:rPr lang="sr-Cyrl-CS" sz="1600" dirty="0"/>
              <a:t>, </a:t>
            </a:r>
            <a:r>
              <a:rPr lang="en-US" sz="1600" dirty="0"/>
              <a:t>S</a:t>
            </a:r>
            <a:r>
              <a:rPr lang="sr-Cyrl-CS" sz="1600" dirty="0"/>
              <a:t>. </a:t>
            </a:r>
            <a:r>
              <a:rPr lang="en-US" sz="1600" dirty="0" err="1"/>
              <a:t>Simić</a:t>
            </a:r>
            <a:r>
              <a:rPr lang="sr-Cyrl-CS" sz="1600" dirty="0"/>
              <a:t> </a:t>
            </a:r>
            <a:r>
              <a:rPr lang="en-US" sz="1600" dirty="0" err="1"/>
              <a:t>i</a:t>
            </a:r>
            <a:r>
              <a:rPr lang="sr-Cyrl-CS" sz="1600" dirty="0"/>
              <a:t> </a:t>
            </a:r>
            <a:r>
              <a:rPr lang="en-US" sz="1600" dirty="0"/>
              <a:t>J</a:t>
            </a:r>
            <a:r>
              <a:rPr lang="sr-Cyrl-CS" sz="1600" dirty="0"/>
              <a:t>. </a:t>
            </a:r>
            <a:r>
              <a:rPr lang="en-US" sz="1600" dirty="0" err="1"/>
              <a:t>Vuleta</a:t>
            </a:r>
            <a:r>
              <a:rPr lang="sr-Cyrl-CS" sz="1600" dirty="0"/>
              <a:t>, </a:t>
            </a:r>
            <a:r>
              <a:rPr lang="en-US" sz="1600" dirty="0" err="1"/>
              <a:t>Kombinatorna</a:t>
            </a:r>
            <a:r>
              <a:rPr lang="sr-Cyrl-CS" sz="1600" dirty="0"/>
              <a:t> </a:t>
            </a:r>
            <a:r>
              <a:rPr lang="en-US" sz="1600" dirty="0" err="1"/>
              <a:t>optimizacija</a:t>
            </a:r>
            <a:r>
              <a:rPr lang="sr-Cyrl-CS" sz="1600" dirty="0"/>
              <a:t> - </a:t>
            </a:r>
            <a:r>
              <a:rPr lang="en-US" sz="1600" dirty="0" err="1"/>
              <a:t>matematička</a:t>
            </a:r>
            <a:r>
              <a:rPr lang="sr-Cyrl-CS" sz="1600" dirty="0"/>
              <a:t> </a:t>
            </a:r>
            <a:r>
              <a:rPr lang="en-US" sz="1600" dirty="0" err="1"/>
              <a:t>teorija</a:t>
            </a:r>
            <a:r>
              <a:rPr lang="sr-Cyrl-CS" sz="1600" dirty="0"/>
              <a:t> </a:t>
            </a:r>
            <a:r>
              <a:rPr lang="en-US" sz="1600" dirty="0" err="1"/>
              <a:t>i</a:t>
            </a:r>
            <a:r>
              <a:rPr lang="sr-Cyrl-CS" sz="1600" dirty="0"/>
              <a:t> </a:t>
            </a:r>
            <a:r>
              <a:rPr lang="en-US" sz="1600" dirty="0" err="1"/>
              <a:t>algoritmi</a:t>
            </a:r>
            <a:r>
              <a:rPr lang="sr-Cyrl-CS" sz="1600" dirty="0"/>
              <a:t>, </a:t>
            </a:r>
            <a:r>
              <a:rPr lang="en-US" sz="1600" dirty="0" err="1"/>
              <a:t>Društvo</a:t>
            </a:r>
            <a:r>
              <a:rPr lang="sr-Cyrl-CS" sz="1600" dirty="0"/>
              <a:t> </a:t>
            </a:r>
            <a:r>
              <a:rPr lang="en-US" sz="1600" dirty="0" err="1"/>
              <a:t>operacionih</a:t>
            </a:r>
            <a:r>
              <a:rPr lang="sr-Cyrl-CS" sz="1600" dirty="0"/>
              <a:t> </a:t>
            </a:r>
            <a:r>
              <a:rPr lang="en-US" sz="1600" dirty="0" err="1"/>
              <a:t>istraživača</a:t>
            </a:r>
            <a:r>
              <a:rPr lang="sr-Cyrl-CS" sz="1600" dirty="0"/>
              <a:t> </a:t>
            </a:r>
            <a:r>
              <a:rPr lang="en-US" sz="1600" dirty="0" err="1"/>
              <a:t>Jugoslavije</a:t>
            </a:r>
            <a:r>
              <a:rPr lang="sr-Cyrl-CS" sz="1600" dirty="0"/>
              <a:t>, </a:t>
            </a:r>
            <a:r>
              <a:rPr lang="en-US" sz="1600" dirty="0"/>
              <a:t>Beograd</a:t>
            </a:r>
            <a:r>
              <a:rPr lang="sr-Cyrl-CS" sz="1600" dirty="0"/>
              <a:t>, </a:t>
            </a:r>
            <a:r>
              <a:rPr lang="en-US" sz="1600" dirty="0" err="1"/>
              <a:t>Jugoslavija</a:t>
            </a:r>
            <a:r>
              <a:rPr lang="sr-Cyrl-CS" sz="1600" dirty="0"/>
              <a:t>, 1996.</a:t>
            </a:r>
            <a:endParaRPr lang="en-US" sz="1600" dirty="0"/>
          </a:p>
          <a:p>
            <a:pPr marL="623888" indent="-623888"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lang="en-US" sz="1600" dirty="0" err="1"/>
              <a:t>Literatura</a:t>
            </a:r>
            <a:r>
              <a:rPr lang="sr-Cyrl-CS" sz="1600" dirty="0"/>
              <a:t> </a:t>
            </a:r>
            <a:r>
              <a:rPr lang="en-US" sz="1600" dirty="0" err="1"/>
              <a:t>za</a:t>
            </a:r>
            <a:r>
              <a:rPr lang="sr-Cyrl-CS" sz="1600" dirty="0"/>
              <a:t> </a:t>
            </a:r>
            <a:r>
              <a:rPr lang="en-US" sz="1600" dirty="0" err="1"/>
              <a:t>predmet</a:t>
            </a:r>
            <a:r>
              <a:rPr lang="sr-Cyrl-CS" sz="1600" dirty="0"/>
              <a:t> </a:t>
            </a:r>
            <a:r>
              <a:rPr lang="en-US" sz="1600" dirty="0" err="1"/>
              <a:t>Operaciona</a:t>
            </a:r>
            <a:r>
              <a:rPr lang="sr-Cyrl-CS" sz="1600" dirty="0"/>
              <a:t> </a:t>
            </a:r>
            <a:r>
              <a:rPr lang="en-US" sz="1600" dirty="0" err="1"/>
              <a:t>istraživanja</a:t>
            </a:r>
            <a:r>
              <a:rPr lang="sr-Cyrl-CS" sz="1600" dirty="0"/>
              <a:t> </a:t>
            </a:r>
            <a:r>
              <a:rPr lang="en-US" sz="1600" dirty="0" err="1"/>
              <a:t>osnovnih</a:t>
            </a:r>
            <a:r>
              <a:rPr lang="sr-Cyrl-CS" sz="1600" dirty="0"/>
              <a:t> </a:t>
            </a:r>
            <a:r>
              <a:rPr lang="en-US" sz="1600" dirty="0" err="1"/>
              <a:t>akademskih</a:t>
            </a:r>
            <a:r>
              <a:rPr lang="sr-Cyrl-CS" sz="1600" dirty="0"/>
              <a:t> </a:t>
            </a:r>
            <a:r>
              <a:rPr lang="en-US" sz="1600" dirty="0" err="1"/>
              <a:t>studija</a:t>
            </a:r>
            <a:r>
              <a:rPr lang="sr-Cyrl-CS" sz="1600" dirty="0"/>
              <a:t> </a:t>
            </a:r>
            <a:r>
              <a:rPr lang="en-US" sz="1600" dirty="0" err="1"/>
              <a:t>Saobraćajnog</a:t>
            </a:r>
            <a:r>
              <a:rPr lang="sr-Cyrl-CS" sz="1600" dirty="0"/>
              <a:t> </a:t>
            </a:r>
            <a:r>
              <a:rPr lang="en-US" sz="1600" dirty="0" err="1"/>
              <a:t>fakulteta</a:t>
            </a:r>
            <a:endParaRPr lang="sr-Cyrl-CS" sz="1600" dirty="0"/>
          </a:p>
          <a:p>
            <a:pPr marL="623888" indent="-623888"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lang="sr-Latn-RS" sz="1600" i="1" dirty="0"/>
              <a:t>OPL Workbook</a:t>
            </a:r>
            <a:r>
              <a:rPr lang="en-US" sz="1600" i="1" dirty="0"/>
              <a:t>, </a:t>
            </a:r>
            <a:r>
              <a:rPr lang="sr-Latn-RS" sz="1600" i="1" dirty="0"/>
              <a:t>OPL Tuturial, OPL User Manual, Scheduling OPL</a:t>
            </a:r>
            <a:r>
              <a:rPr lang="sr-Latn-RS" sz="1600" dirty="0"/>
              <a:t>, sve </a:t>
            </a:r>
            <a:r>
              <a:rPr lang="en-US" sz="1600" dirty="0" err="1"/>
              <a:t>dostupno</a:t>
            </a:r>
            <a:r>
              <a:rPr lang="sr-Cyrl-CS" sz="1600" dirty="0"/>
              <a:t> </a:t>
            </a:r>
            <a:r>
              <a:rPr lang="sr-Latn-RS" sz="1600" dirty="0"/>
              <a:t>u elektronskoj formi. </a:t>
            </a:r>
            <a:endParaRPr lang="sr-Latn-RS" sz="1600" dirty="0" smtClean="0"/>
          </a:p>
          <a:p>
            <a:pPr marL="623888" indent="-623888"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lang="en-US" sz="1600" dirty="0" err="1" smtClean="0"/>
              <a:t>Mladenović</a:t>
            </a:r>
            <a:r>
              <a:rPr lang="sr-Latn-RS" sz="1600" dirty="0" smtClean="0"/>
              <a:t>, </a:t>
            </a:r>
            <a:r>
              <a:rPr lang="en-US" sz="1600" dirty="0" smtClean="0"/>
              <a:t>S</a:t>
            </a:r>
            <a:r>
              <a:rPr lang="sr-Latn-RS" sz="1600" dirty="0" smtClean="0"/>
              <a:t>.</a:t>
            </a:r>
            <a:r>
              <a:rPr lang="en-US" sz="1600" dirty="0" smtClean="0"/>
              <a:t>, I</a:t>
            </a:r>
            <a:r>
              <a:rPr lang="sr-Latn-RS" sz="1600" dirty="0" smtClean="0"/>
              <a:t>.</a:t>
            </a:r>
            <a:r>
              <a:rPr lang="en-US" sz="1600" dirty="0" smtClean="0"/>
              <a:t> </a:t>
            </a:r>
            <a:r>
              <a:rPr lang="en-US" sz="1600" dirty="0" err="1" smtClean="0"/>
              <a:t>Stefanović</a:t>
            </a:r>
            <a:r>
              <a:rPr lang="en-US" sz="1600" dirty="0" smtClean="0"/>
              <a:t>, S</a:t>
            </a:r>
            <a:r>
              <a:rPr lang="sr-Latn-RS" sz="1600" dirty="0" smtClean="0"/>
              <a:t>. </a:t>
            </a:r>
            <a:r>
              <a:rPr lang="en-US" sz="1600" dirty="0" err="1" smtClean="0"/>
              <a:t>Zdravković</a:t>
            </a:r>
            <a:r>
              <a:rPr lang="en-US" sz="1600" dirty="0" smtClean="0"/>
              <a:t>, S</a:t>
            </a:r>
            <a:r>
              <a:rPr lang="sr-Latn-RS" sz="1600" dirty="0" smtClean="0"/>
              <a:t>.</a:t>
            </a:r>
            <a:r>
              <a:rPr lang="en-US" sz="1600" dirty="0" smtClean="0"/>
              <a:t> </a:t>
            </a:r>
            <a:r>
              <a:rPr lang="en-US" sz="1600" dirty="0" err="1" smtClean="0"/>
              <a:t>Janković</a:t>
            </a:r>
            <a:r>
              <a:rPr lang="sr-Latn-RS" sz="1600" dirty="0" smtClean="0"/>
              <a:t>, „P</a:t>
            </a:r>
            <a:r>
              <a:rPr lang="en-US" sz="1600" dirty="0" err="1" smtClean="0"/>
              <a:t>rimena</a:t>
            </a:r>
            <a:r>
              <a:rPr lang="en-US" sz="1600" dirty="0" smtClean="0"/>
              <a:t> </a:t>
            </a:r>
            <a:r>
              <a:rPr lang="en-US" sz="1600" dirty="0" err="1" smtClean="0"/>
              <a:t>deklarativnog</a:t>
            </a:r>
            <a:r>
              <a:rPr lang="en-US" sz="1600" dirty="0" smtClean="0"/>
              <a:t> </a:t>
            </a:r>
            <a:r>
              <a:rPr lang="en-US" sz="1600" dirty="0" err="1" smtClean="0"/>
              <a:t>programiranja</a:t>
            </a:r>
            <a:r>
              <a:rPr lang="en-US" sz="1600" dirty="0" smtClean="0"/>
              <a:t> </a:t>
            </a:r>
            <a:r>
              <a:rPr lang="en-US" sz="1600" dirty="0" err="1" smtClean="0"/>
              <a:t>pri</a:t>
            </a:r>
            <a:r>
              <a:rPr lang="en-US" sz="1600" dirty="0" smtClean="0"/>
              <a:t> </a:t>
            </a:r>
            <a:r>
              <a:rPr lang="en-US" sz="1600" dirty="0" err="1" smtClean="0"/>
              <a:t>razvoju</a:t>
            </a:r>
            <a:r>
              <a:rPr lang="en-US" sz="1600" dirty="0" smtClean="0"/>
              <a:t> </a:t>
            </a:r>
            <a:r>
              <a:rPr lang="en-US" sz="1600" dirty="0" err="1" smtClean="0"/>
              <a:t>aplikacije</a:t>
            </a:r>
            <a:r>
              <a:rPr lang="en-US" sz="1600" dirty="0" smtClean="0"/>
              <a:t> </a:t>
            </a:r>
            <a:r>
              <a:rPr lang="en-US" sz="1600" dirty="0" err="1" smtClean="0"/>
              <a:t>za</a:t>
            </a:r>
            <a:r>
              <a:rPr lang="en-US" sz="1600" dirty="0" smtClean="0"/>
              <a:t> </a:t>
            </a:r>
            <a:r>
              <a:rPr lang="en-US" sz="1600" dirty="0" err="1" smtClean="0"/>
              <a:t>minimiziranje</a:t>
            </a:r>
            <a:r>
              <a:rPr lang="en-US" sz="1600" dirty="0" smtClean="0"/>
              <a:t> </a:t>
            </a:r>
            <a:r>
              <a:rPr lang="en-US" sz="1600" dirty="0" err="1" smtClean="0"/>
              <a:t>cene</a:t>
            </a:r>
            <a:r>
              <a:rPr lang="en-US" sz="1600" dirty="0" smtClean="0"/>
              <a:t> </a:t>
            </a:r>
            <a:r>
              <a:rPr lang="en-US" sz="1600" dirty="0" err="1" smtClean="0"/>
              <a:t>prenosa</a:t>
            </a:r>
            <a:r>
              <a:rPr lang="en-US" sz="1600" dirty="0" smtClean="0"/>
              <a:t> </a:t>
            </a:r>
            <a:r>
              <a:rPr lang="en-US" sz="1600" dirty="0" err="1" smtClean="0"/>
              <a:t>podataka</a:t>
            </a:r>
            <a:r>
              <a:rPr lang="sr-Latn-RS" sz="1600" dirty="0" smtClean="0"/>
              <a:t>“, </a:t>
            </a:r>
            <a:r>
              <a:rPr lang="en-US" sz="1600" i="1" dirty="0"/>
              <a:t>XXXIX </a:t>
            </a:r>
            <a:r>
              <a:rPr lang="en-US" sz="1600" i="1" dirty="0" err="1"/>
              <a:t>Simpozijum</a:t>
            </a:r>
            <a:r>
              <a:rPr lang="en-US" sz="1600" i="1" dirty="0"/>
              <a:t> o </a:t>
            </a:r>
            <a:r>
              <a:rPr lang="en-US" sz="1600" i="1" dirty="0" err="1"/>
              <a:t>novim</a:t>
            </a:r>
            <a:r>
              <a:rPr lang="en-US" sz="1600" i="1" dirty="0"/>
              <a:t> </a:t>
            </a:r>
            <a:r>
              <a:rPr lang="en-US" sz="1600" i="1" dirty="0" err="1"/>
              <a:t>tehnologijama</a:t>
            </a:r>
            <a:r>
              <a:rPr lang="en-US" sz="1600" i="1" dirty="0"/>
              <a:t> u </a:t>
            </a:r>
            <a:r>
              <a:rPr lang="en-US" sz="1600" i="1" dirty="0" err="1"/>
              <a:t>poštanskom</a:t>
            </a:r>
            <a:r>
              <a:rPr lang="en-US" sz="1600" i="1" dirty="0"/>
              <a:t> </a:t>
            </a:r>
            <a:r>
              <a:rPr lang="en-US" sz="1600" i="1" dirty="0" err="1"/>
              <a:t>i</a:t>
            </a:r>
            <a:r>
              <a:rPr lang="en-US" sz="1600" i="1" dirty="0"/>
              <a:t> </a:t>
            </a:r>
            <a:r>
              <a:rPr lang="en-US" sz="1600" i="1" dirty="0" err="1"/>
              <a:t>telekomunikacionom</a:t>
            </a:r>
            <a:r>
              <a:rPr lang="en-US" sz="1600" i="1" dirty="0"/>
              <a:t> </a:t>
            </a:r>
            <a:r>
              <a:rPr lang="en-US" sz="1600" i="1" dirty="0" err="1"/>
              <a:t>saobraćaju</a:t>
            </a:r>
            <a:r>
              <a:rPr lang="en-US" sz="1600" i="1" dirty="0"/>
              <a:t> – </a:t>
            </a:r>
            <a:r>
              <a:rPr lang="en-US" sz="1600" i="1" dirty="0" err="1"/>
              <a:t>PosTel</a:t>
            </a:r>
            <a:r>
              <a:rPr lang="en-US" sz="1600" i="1" dirty="0"/>
              <a:t> 2021</a:t>
            </a:r>
            <a:r>
              <a:rPr lang="en-US" sz="1600" dirty="0"/>
              <a:t>, Beograd, 30. </a:t>
            </a:r>
            <a:r>
              <a:rPr lang="en-US" sz="1600" dirty="0" err="1"/>
              <a:t>novembar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1. </a:t>
            </a:r>
            <a:r>
              <a:rPr lang="en-US" sz="1600" dirty="0" err="1"/>
              <a:t>decembar</a:t>
            </a:r>
            <a:r>
              <a:rPr lang="en-US" sz="1600" dirty="0"/>
              <a:t> 2021</a:t>
            </a:r>
            <a:r>
              <a:rPr lang="en-US" sz="1600" dirty="0" smtClean="0"/>
              <a:t>.</a:t>
            </a:r>
            <a:r>
              <a:rPr lang="sr-Latn-RS" sz="1600" dirty="0"/>
              <a:t>, </a:t>
            </a:r>
            <a:r>
              <a:rPr lang="sr-Latn-RS" sz="1600" dirty="0">
                <a:hlinkClick r:id="rId4"/>
              </a:rPr>
              <a:t>https://postel.sf.bg.ac.rs/simpozijumi/POSTEL2021/RADOVI%20PDF/Telekomunikacioni%20saobracaj,%</a:t>
            </a:r>
            <a:r>
              <a:rPr lang="sr-Latn-RS" sz="1600" dirty="0" smtClean="0">
                <a:hlinkClick r:id="rId4"/>
              </a:rPr>
              <a:t>20mreze%20i%20servisi/8_Mladenovic_Stefanovic_Zdravkovic_Jankovic.pdf</a:t>
            </a:r>
            <a:r>
              <a:rPr lang="sr-Latn-RS" sz="1600" dirty="0" smtClean="0"/>
              <a:t>.</a:t>
            </a:r>
            <a:endParaRPr lang="sr-Cyrl-CS" sz="1600" dirty="0"/>
          </a:p>
          <a:p>
            <a:pPr marL="623888" indent="-623888"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lang="en-US" sz="1600" dirty="0" err="1"/>
              <a:t>Teodorović</a:t>
            </a:r>
            <a:r>
              <a:rPr lang="sr-Cyrl-CS" sz="1600" dirty="0"/>
              <a:t>,  </a:t>
            </a:r>
            <a:r>
              <a:rPr lang="en-US" sz="1600" dirty="0"/>
              <a:t>D</a:t>
            </a:r>
            <a:r>
              <a:rPr lang="sr-Cyrl-CS" sz="1600" dirty="0"/>
              <a:t>., </a:t>
            </a:r>
            <a:r>
              <a:rPr lang="en-US" sz="1600" i="1" dirty="0" err="1"/>
              <a:t>Transportne</a:t>
            </a:r>
            <a:r>
              <a:rPr lang="sr-Cyrl-CS" sz="1600" i="1" dirty="0"/>
              <a:t> </a:t>
            </a:r>
            <a:r>
              <a:rPr lang="en-US" sz="1600" i="1" dirty="0" err="1"/>
              <a:t>mreže</a:t>
            </a:r>
            <a:r>
              <a:rPr lang="sr-Cyrl-CS" sz="1600" dirty="0"/>
              <a:t>, </a:t>
            </a:r>
            <a:r>
              <a:rPr lang="en-US" sz="1600" dirty="0" err="1"/>
              <a:t>Saobraćajni</a:t>
            </a:r>
            <a:r>
              <a:rPr lang="sr-Cyrl-CS" sz="1600" dirty="0"/>
              <a:t> </a:t>
            </a:r>
            <a:r>
              <a:rPr lang="en-US" sz="1600" dirty="0" err="1"/>
              <a:t>fakultet</a:t>
            </a:r>
            <a:r>
              <a:rPr lang="sr-Cyrl-CS" sz="1600" dirty="0"/>
              <a:t>, </a:t>
            </a:r>
            <a:r>
              <a:rPr lang="en-US" sz="1600" dirty="0"/>
              <a:t>Beograd</a:t>
            </a:r>
            <a:r>
              <a:rPr lang="sr-Cyrl-CS" sz="1600" dirty="0"/>
              <a:t>, 2009. </a:t>
            </a:r>
            <a:endParaRPr lang="sr-Latn-RS" sz="1600" dirty="0" smtClean="0"/>
          </a:p>
          <a:p>
            <a:pPr marL="623888" lvl="0" indent="-623888">
              <a:spcBef>
                <a:spcPts val="300"/>
              </a:spcBef>
              <a:buBlip>
                <a:blip r:embed="rId3"/>
              </a:buBlip>
              <a:defRPr/>
            </a:pPr>
            <a:r>
              <a:rPr lang="en-US" sz="1600" dirty="0" err="1"/>
              <a:t>Vukadinović</a:t>
            </a:r>
            <a:r>
              <a:rPr lang="en-US" sz="1600" dirty="0"/>
              <a:t>, S., </a:t>
            </a:r>
            <a:r>
              <a:rPr lang="en-US" sz="1600" dirty="0" err="1"/>
              <a:t>Transportni</a:t>
            </a:r>
            <a:r>
              <a:rPr lang="en-US" sz="1600" dirty="0"/>
              <a:t> </a:t>
            </a:r>
            <a:r>
              <a:rPr lang="en-US" sz="1600" dirty="0" err="1"/>
              <a:t>zadatak</a:t>
            </a:r>
            <a:r>
              <a:rPr lang="en-US" sz="1600" dirty="0"/>
              <a:t> </a:t>
            </a:r>
            <a:r>
              <a:rPr lang="en-US" sz="1600" dirty="0" err="1"/>
              <a:t>linearnog</a:t>
            </a:r>
            <a:r>
              <a:rPr lang="en-US" sz="1600" dirty="0"/>
              <a:t> </a:t>
            </a:r>
            <a:r>
              <a:rPr lang="en-US" sz="1600" dirty="0" err="1"/>
              <a:t>programiranja</a:t>
            </a:r>
            <a:r>
              <a:rPr lang="en-US" sz="1600" dirty="0"/>
              <a:t>, </a:t>
            </a:r>
            <a:r>
              <a:rPr lang="en-US" sz="1600" dirty="0" err="1"/>
              <a:t>Naučna</a:t>
            </a:r>
            <a:r>
              <a:rPr lang="en-US" sz="1600" dirty="0"/>
              <a:t> </a:t>
            </a:r>
            <a:r>
              <a:rPr lang="en-US" sz="1600" dirty="0" err="1"/>
              <a:t>knjiga</a:t>
            </a:r>
            <a:r>
              <a:rPr lang="en-US" sz="1600" dirty="0"/>
              <a:t>, Beograd, 1979</a:t>
            </a:r>
            <a:r>
              <a:rPr lang="en-US" sz="1600" dirty="0" smtClean="0"/>
              <a:t>.</a:t>
            </a:r>
            <a:endParaRPr lang="sr-Cyrl-CS" sz="1600" dirty="0"/>
          </a:p>
          <a:p>
            <a:pPr marL="623888" indent="-623888"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lang="en-US" sz="1600" dirty="0"/>
              <a:t>Marriott, K. and P. J. Stuckey, </a:t>
            </a:r>
            <a:r>
              <a:rPr lang="en-US" sz="1600" i="1" dirty="0"/>
              <a:t>Programming With Constraints: An Introductio</a:t>
            </a:r>
            <a:r>
              <a:rPr lang="en-US" sz="1600" dirty="0"/>
              <a:t>n, MIT Press, 1998. </a:t>
            </a:r>
            <a:endParaRPr lang="sr-Latn-CS" sz="1600" dirty="0"/>
          </a:p>
          <a:p>
            <a:pPr marL="623888" indent="-623888">
              <a:spcBef>
                <a:spcPts val="300"/>
              </a:spcBef>
              <a:buBlip>
                <a:blip r:embed="rId3"/>
              </a:buBlip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7272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819400"/>
            <a:ext cx="7772400" cy="1676400"/>
          </a:xfrm>
        </p:spPr>
        <p:txBody>
          <a:bodyPr/>
          <a:lstStyle/>
          <a:p>
            <a:pPr algn="l"/>
            <a:r>
              <a:rPr lang="sr-Cyrl-CS" sz="2800" smtClean="0"/>
              <a:t>Upoznavanje sa procesom projektovanja optimizacionih aplikacija. Ovladavanje veštinom deklarativnog programiranja.</a:t>
            </a:r>
            <a:endParaRPr lang="en-US" sz="28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057400"/>
            <a:ext cx="6400800" cy="685800"/>
          </a:xfrm>
        </p:spPr>
        <p:txBody>
          <a:bodyPr/>
          <a:lstStyle/>
          <a:p>
            <a:pPr algn="ctr" eaLnBrk="1" hangingPunct="1"/>
            <a:r>
              <a:rPr lang="sr-Latn-CS" sz="2800" b="1" smtClean="0"/>
              <a:t>CILJ PREDMETA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772400" cy="2895600"/>
          </a:xfrm>
        </p:spPr>
        <p:txBody>
          <a:bodyPr/>
          <a:lstStyle/>
          <a:p>
            <a:pPr algn="just"/>
            <a:r>
              <a:rPr lang="sr-Cyrl-CS" sz="2000" dirty="0" smtClean="0"/>
              <a:t>Optimizacioni problemi i problemi odlučivanja. Jezici modeliranja kao programski jezici. Optimizacioni jezik </a:t>
            </a:r>
            <a:r>
              <a:rPr lang="en-US" sz="2000" dirty="0" smtClean="0"/>
              <a:t>OPL</a:t>
            </a:r>
            <a:r>
              <a:rPr lang="sr-Cyrl-CS" sz="2000" dirty="0" smtClean="0"/>
              <a:t>. Sintaksne konvencije. Terminalni simboli. Optimizacioni modeli. Tipovi podataka. Strukture podataka. Promenlјive odlučivanja. Ograničenja. Relacije. Pretraživanje. Kvantifikatori. Primena optimizacionih jezika. Linerano i celobrojno programiranje. </a:t>
            </a:r>
            <a:r>
              <a:rPr lang="en-US" sz="2000" dirty="0" smtClean="0"/>
              <a:t>Constraint Programming</a:t>
            </a:r>
            <a:r>
              <a:rPr lang="sr-Cyrl-CS" sz="2000" dirty="0" smtClean="0"/>
              <a:t>. Raspoređivanje. </a:t>
            </a:r>
            <a:r>
              <a:rPr lang="en-US" sz="2000" dirty="0" err="1" smtClean="0"/>
              <a:t>Veza</a:t>
            </a:r>
            <a:r>
              <a:rPr lang="en-US" sz="2000" dirty="0" smtClean="0"/>
              <a:t> OPL-a </a:t>
            </a:r>
            <a:r>
              <a:rPr lang="en-US" sz="2000" dirty="0" err="1" smtClean="0"/>
              <a:t>sa</a:t>
            </a:r>
            <a:r>
              <a:rPr lang="en-US" sz="2000" dirty="0" smtClean="0"/>
              <a:t> Excel </a:t>
            </a:r>
            <a:r>
              <a:rPr lang="en-US" sz="2000" dirty="0" err="1" smtClean="0"/>
              <a:t>radnim</a:t>
            </a:r>
            <a:r>
              <a:rPr lang="en-US" sz="2000" dirty="0" smtClean="0"/>
              <a:t> </a:t>
            </a:r>
            <a:r>
              <a:rPr lang="en-US" sz="2000" dirty="0" err="1" smtClean="0"/>
              <a:t>sveskama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Access </a:t>
            </a:r>
            <a:r>
              <a:rPr lang="en-US" sz="2000" dirty="0" err="1" smtClean="0"/>
              <a:t>bazama</a:t>
            </a:r>
            <a:r>
              <a:rPr lang="en-US" sz="2000" dirty="0" smtClean="0"/>
              <a:t> </a:t>
            </a:r>
            <a:r>
              <a:rPr lang="en-US" sz="2000" dirty="0" err="1" smtClean="0"/>
              <a:t>podataka</a:t>
            </a:r>
            <a:r>
              <a:rPr lang="en-US" sz="2000" dirty="0" smtClean="0"/>
              <a:t>.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524000"/>
            <a:ext cx="6400800" cy="685800"/>
          </a:xfrm>
        </p:spPr>
        <p:txBody>
          <a:bodyPr/>
          <a:lstStyle/>
          <a:p>
            <a:pPr algn="ctr" eaLnBrk="1" hangingPunct="1"/>
            <a:r>
              <a:rPr lang="sr-Latn-CS" sz="2800" b="1" smtClean="0"/>
              <a:t>SADRŽAJ PREDMETA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371600"/>
            <a:ext cx="6400800" cy="533400"/>
          </a:xfrm>
        </p:spPr>
        <p:txBody>
          <a:bodyPr/>
          <a:lstStyle/>
          <a:p>
            <a:pPr algn="ctr" eaLnBrk="1" hangingPunct="1"/>
            <a:r>
              <a:rPr lang="sr-Latn-CS" sz="2800" b="1" smtClean="0"/>
              <a:t>ZAŠTO IZUČAVATI OPL</a:t>
            </a:r>
            <a:r>
              <a:rPr lang="en-US" sz="2800" b="1" smtClean="0"/>
              <a:t>?</a:t>
            </a:r>
            <a:endParaRPr lang="sr-Latn-CS" sz="2800" b="1" smtClean="0"/>
          </a:p>
        </p:txBody>
      </p:sp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228600" y="1981200"/>
            <a:ext cx="86868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720725" indent="-720725" eaLnBrk="0" hangingPunct="0">
              <a:spcAft>
                <a:spcPts val="1200"/>
              </a:spcAft>
              <a:buFontTx/>
              <a:buBlip>
                <a:blip r:embed="rId2"/>
              </a:buBlip>
            </a:pPr>
            <a:r>
              <a:rPr lang="en-US" sz="2400">
                <a:ea typeface="MS Mincho" pitchFamily="49" charset="-128"/>
                <a:cs typeface="Times New Roman" pitchFamily="18" charset="0"/>
              </a:rPr>
              <a:t>Teorija optimizacije se bavi razvojem modela i metoda kojima se nalaze optimalna (najbolja, ekstremna, min-max, ona koja donose najveću korisnost) rešenja matematički formulisanih problema.</a:t>
            </a:r>
          </a:p>
          <a:p>
            <a:pPr marL="720725" indent="-720725" eaLnBrk="0" hangingPunct="0">
              <a:spcAft>
                <a:spcPts val="1200"/>
              </a:spcAft>
              <a:buFontTx/>
              <a:buBlip>
                <a:blip r:embed="rId2"/>
              </a:buBlip>
            </a:pPr>
            <a:r>
              <a:rPr lang="en-US" sz="2400">
                <a:ea typeface="MS Mincho" pitchFamily="49" charset="-128"/>
                <a:cs typeface="Times New Roman" pitchFamily="18" charset="0"/>
              </a:rPr>
              <a:t>Zadaci optimizacije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sre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ć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u se i re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š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avaju u svakodnevno: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u tehni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č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kim i ekonomskim sistemima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u državi, porodici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preduze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ć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u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sportskom klubu itd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. 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Po prirodi su veoma raznovrsni: plan proizvodnje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raspored porodi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č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nog bud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ž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eta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planiranje transporta, izbor ra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č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unarske opreme za firmu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,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 raspored časova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red vožnje, raspored rada posada u turnusu, nala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ž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enje puteva u telekomunikacionoj mre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ž</a:t>
            </a:r>
            <a:r>
              <a:rPr lang="en-US" sz="2400">
                <a:ea typeface="MS Mincho" pitchFamily="49" charset="-128"/>
                <a:cs typeface="Times New Roman" pitchFamily="18" charset="0"/>
              </a:rPr>
              <a:t>i, itd</a:t>
            </a:r>
            <a:r>
              <a:rPr lang="sr-Cyrl-CS" sz="2400">
                <a:ea typeface="MS Mincho" pitchFamily="49" charset="-128"/>
                <a:cs typeface="Times New Roman" pitchFamily="18" charset="0"/>
              </a:rPr>
              <a:t>. </a:t>
            </a:r>
            <a:endParaRPr lang="en-US" altLang="ja-JP">
              <a:ea typeface="ＭＳ Ｐゴシック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371600"/>
            <a:ext cx="6400800" cy="533400"/>
          </a:xfrm>
        </p:spPr>
        <p:txBody>
          <a:bodyPr/>
          <a:lstStyle/>
          <a:p>
            <a:pPr algn="ctr" eaLnBrk="1" hangingPunct="1"/>
            <a:r>
              <a:rPr lang="sr-Latn-CS" sz="2800" b="1" smtClean="0"/>
              <a:t>ZAŠTO IZUČAVATI OPL</a:t>
            </a:r>
            <a:r>
              <a:rPr lang="en-US" sz="2800" b="1" smtClean="0"/>
              <a:t>?</a:t>
            </a:r>
            <a:endParaRPr lang="sr-Latn-CS" sz="2800" b="1" smtClean="0"/>
          </a:p>
        </p:txBody>
      </p:sp>
      <p:sp>
        <p:nvSpPr>
          <p:cNvPr id="9219" name="Rectangle 1"/>
          <p:cNvSpPr>
            <a:spLocks noChangeArrowheads="1"/>
          </p:cNvSpPr>
          <p:nvPr/>
        </p:nvSpPr>
        <p:spPr bwMode="auto">
          <a:xfrm>
            <a:off x="304800" y="2687920"/>
            <a:ext cx="8686800" cy="358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720725" indent="-720725" eaLnBrk="0" hangingPunct="0">
              <a:spcAft>
                <a:spcPts val="1200"/>
              </a:spcAft>
              <a:buFontTx/>
              <a:buBlip>
                <a:blip r:embed="rId3"/>
              </a:buBlip>
            </a:pPr>
            <a:r>
              <a:rPr lang="en-US" sz="2400" dirty="0">
                <a:ea typeface="MS Mincho" pitchFamily="49" charset="-128"/>
                <a:cs typeface="Times New Roman" pitchFamily="18" charset="0"/>
              </a:rPr>
              <a:t>OPL (</a:t>
            </a:r>
            <a:r>
              <a:rPr lang="en-US" sz="2400" i="1" dirty="0">
                <a:ea typeface="MS Mincho" pitchFamily="49" charset="-128"/>
                <a:cs typeface="Times New Roman" pitchFamily="18" charset="0"/>
              </a:rPr>
              <a:t>Optimization Programming Language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)  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specijalizovani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programski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jezik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za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optimizacione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probleme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.</a:t>
            </a:r>
          </a:p>
          <a:p>
            <a:pPr marL="720725" indent="-720725" eaLnBrk="0" hangingPunct="0">
              <a:spcAft>
                <a:spcPts val="1200"/>
              </a:spcAft>
              <a:buFontTx/>
              <a:buBlip>
                <a:blip r:embed="rId3"/>
              </a:buBlip>
            </a:pPr>
            <a:r>
              <a:rPr lang="sr-Cyrl-CS" sz="2400" dirty="0">
                <a:ea typeface="MS Mincho" pitchFamily="49" charset="-128"/>
                <a:cs typeface="Times New Roman" pitchFamily="18" charset="0"/>
              </a:rPr>
              <a:t>Deklarativni jezik 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(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opisujemo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kako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izgleda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rešenje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 a ne 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kako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 do 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njega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2400" dirty="0" err="1">
                <a:ea typeface="MS Mincho" pitchFamily="49" charset="-128"/>
                <a:cs typeface="Times New Roman" pitchFamily="18" charset="0"/>
              </a:rPr>
              <a:t>dolazimo</a:t>
            </a:r>
            <a:r>
              <a:rPr lang="en-US" sz="2400" dirty="0">
                <a:ea typeface="MS Mincho" pitchFamily="49" charset="-128"/>
                <a:cs typeface="Times New Roman" pitchFamily="18" charset="0"/>
              </a:rPr>
              <a:t>), </a:t>
            </a:r>
            <a:r>
              <a:rPr lang="sr-Cyrl-CS" sz="2400" dirty="0">
                <a:ea typeface="MS Mincho" pitchFamily="49" charset="-128"/>
                <a:cs typeface="Times New Roman" pitchFamily="18" charset="0"/>
              </a:rPr>
              <a:t>baziran na logičkoj paradimi programiranja.</a:t>
            </a:r>
            <a:endParaRPr lang="sr-Cyrl-CS" altLang="ja-JP" sz="2400" dirty="0">
              <a:ea typeface="MS Mincho" pitchFamily="49" charset="-128"/>
              <a:cs typeface="Times New Roman" pitchFamily="18" charset="0"/>
            </a:endParaRPr>
          </a:p>
          <a:p>
            <a:pPr marL="720725" indent="-720725" eaLnBrk="0" hangingPunct="0">
              <a:spcAft>
                <a:spcPts val="1200"/>
              </a:spcAft>
              <a:buFontTx/>
              <a:buBlip>
                <a:blip r:embed="rId3"/>
              </a:buBlip>
            </a:pPr>
            <a:r>
              <a:rPr lang="sr-Cyrl-CS" altLang="ja-JP" sz="2400" dirty="0">
                <a:ea typeface="MS Mincho" pitchFamily="49" charset="-128"/>
                <a:cs typeface="Times New Roman" pitchFamily="18" charset="0"/>
              </a:rPr>
              <a:t>Pojavio se krajem </a:t>
            </a:r>
            <a:r>
              <a:rPr lang="en-US" altLang="ja-JP" sz="2400" dirty="0">
                <a:ea typeface="MS Mincho" pitchFamily="49" charset="-128"/>
                <a:cs typeface="Times New Roman" pitchFamily="18" charset="0"/>
              </a:rPr>
              <a:t>XX </a:t>
            </a:r>
            <a:r>
              <a:rPr lang="sr-Cyrl-CS" altLang="ja-JP" sz="2400" dirty="0">
                <a:ea typeface="MS Mincho" pitchFamily="49" charset="-128"/>
                <a:cs typeface="Times New Roman" pitchFamily="18" charset="0"/>
              </a:rPr>
              <a:t>veka</a:t>
            </a:r>
            <a:r>
              <a:rPr lang="en-US" altLang="ja-JP" sz="2400" dirty="0">
                <a:ea typeface="MS Mincho" pitchFamily="49" charset="-128"/>
                <a:cs typeface="Times New Roman" pitchFamily="18" charset="0"/>
              </a:rPr>
              <a:t>.</a:t>
            </a:r>
          </a:p>
          <a:p>
            <a:pPr eaLnBrk="0" hangingPunct="0">
              <a:spcAft>
                <a:spcPts val="1200"/>
              </a:spcAft>
            </a:pPr>
            <a:r>
              <a:rPr lang="en-US" altLang="ja-JP" sz="1100" dirty="0">
                <a:latin typeface="Calibri" pitchFamily="34" charset="0"/>
                <a:ea typeface="MS Mincho" pitchFamily="49" charset="-128"/>
                <a:cs typeface="Times New Roman" pitchFamily="18" charset="0"/>
              </a:rPr>
              <a:t/>
            </a:r>
            <a:br>
              <a:rPr lang="en-US" altLang="ja-JP" sz="1100" dirty="0">
                <a:latin typeface="Calibri" pitchFamily="34" charset="0"/>
                <a:ea typeface="MS Mincho" pitchFamily="49" charset="-128"/>
                <a:cs typeface="Times New Roman" pitchFamily="18" charset="0"/>
              </a:rPr>
            </a:br>
            <a:endParaRPr lang="en-US" altLang="ja-JP" dirty="0">
              <a:ea typeface="ＭＳ Ｐゴシック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371600"/>
            <a:ext cx="6400800" cy="533400"/>
          </a:xfrm>
        </p:spPr>
        <p:txBody>
          <a:bodyPr/>
          <a:lstStyle/>
          <a:p>
            <a:pPr algn="ctr" eaLnBrk="1" hangingPunct="1"/>
            <a:r>
              <a:rPr lang="sr-Latn-CS" sz="2800" b="1" dirty="0" smtClean="0"/>
              <a:t>ZAŠTO IZUČAVATI OPL</a:t>
            </a:r>
            <a:r>
              <a:rPr lang="en-US" sz="2800" b="1" dirty="0" smtClean="0"/>
              <a:t>?</a:t>
            </a:r>
            <a:endParaRPr lang="sr-Latn-CS" sz="28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924" y="1981200"/>
            <a:ext cx="7687752" cy="379111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19716" y="5943600"/>
            <a:ext cx="795867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600" dirty="0" smtClean="0">
                <a:solidFill>
                  <a:srgbClr val="FF0000"/>
                </a:solidFill>
              </a:rPr>
              <a:t>Izvor: </a:t>
            </a:r>
            <a:r>
              <a:rPr lang="en-US" sz="1600" dirty="0" smtClean="0">
                <a:hlinkClick r:id="rId4"/>
              </a:rPr>
              <a:t>https</a:t>
            </a:r>
            <a:r>
              <a:rPr lang="en-US" sz="1600" dirty="0">
                <a:hlinkClick r:id="rId4"/>
              </a:rPr>
              <a:t>://</a:t>
            </a:r>
            <a:r>
              <a:rPr lang="en-US" sz="1600" dirty="0" smtClean="0">
                <a:hlinkClick r:id="rId4"/>
              </a:rPr>
              <a:t>www.gartner.com/reviews/market/data-science-machine-learning-platforms/vendor/ibm/product/ibm-ilog-cplex-optimization-studio/review/view/3492763</a:t>
            </a:r>
            <a:endParaRPr lang="sr-Latn-RS" sz="1600" dirty="0" smtClean="0"/>
          </a:p>
          <a:p>
            <a:endParaRPr lang="en-US" dirty="0"/>
          </a:p>
        </p:txBody>
      </p:sp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422" y="1077388"/>
            <a:ext cx="869475" cy="86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00" y="1207377"/>
            <a:ext cx="1828800" cy="773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08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1066800"/>
            <a:ext cx="632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400" kern="0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Visual Basic </a:t>
            </a: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vs. </a:t>
            </a:r>
            <a:r>
              <a:rPr lang="en-US" sz="4400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OPL</a:t>
            </a: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</a:t>
            </a:r>
            <a:endParaRPr lang="sr-Latn-C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243" name="Title 1"/>
          <p:cNvSpPr txBox="1">
            <a:spLocks/>
          </p:cNvSpPr>
          <p:nvPr/>
        </p:nvSpPr>
        <p:spPr bwMode="auto">
          <a:xfrm>
            <a:off x="152400" y="16764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sr-Cyrl-CS" b="1"/>
              <a:t>Zadatak</a:t>
            </a:r>
            <a:r>
              <a:rPr lang="en-US" b="1"/>
              <a:t> 1</a:t>
            </a:r>
            <a:r>
              <a:rPr lang="sr-Cyrl-CS" b="1"/>
              <a:t>: </a:t>
            </a:r>
            <a:r>
              <a:rPr lang="sr-Cyrl-CS"/>
              <a:t>Odrediti  </a:t>
            </a:r>
            <a:r>
              <a:rPr lang="pl-PL"/>
              <a:t>najmanji prirodan broj </a:t>
            </a:r>
            <a:r>
              <a:rPr lang="pl-PL" i="1"/>
              <a:t>x</a:t>
            </a:r>
            <a:r>
              <a:rPr lang="pl-PL"/>
              <a:t> i prirodn</a:t>
            </a:r>
            <a:r>
              <a:rPr lang="sr-Cyrl-CS"/>
              <a:t>e </a:t>
            </a:r>
            <a:r>
              <a:rPr lang="pl-PL"/>
              <a:t>brojev</a:t>
            </a:r>
            <a:r>
              <a:rPr lang="sr-Cyrl-CS"/>
              <a:t>e </a:t>
            </a:r>
            <a:r>
              <a:rPr lang="pl-PL" i="1"/>
              <a:t>a</a:t>
            </a:r>
            <a:r>
              <a:rPr lang="pl-PL"/>
              <a:t>, </a:t>
            </a:r>
            <a:r>
              <a:rPr lang="pl-PL" i="1"/>
              <a:t>b</a:t>
            </a:r>
            <a:r>
              <a:rPr lang="pl-PL"/>
              <a:t>, </a:t>
            </a:r>
            <a:r>
              <a:rPr lang="pl-PL" i="1"/>
              <a:t>c</a:t>
            </a:r>
            <a:r>
              <a:rPr lang="pl-PL"/>
              <a:t>, </a:t>
            </a:r>
            <a:r>
              <a:rPr lang="pl-PL" i="1"/>
              <a:t>d</a:t>
            </a:r>
            <a:r>
              <a:rPr lang="pl-PL"/>
              <a:t> za koje važi</a:t>
            </a:r>
            <a:r>
              <a:rPr lang="en-US"/>
              <a:t>:</a:t>
            </a:r>
          </a:p>
          <a:p>
            <a:pPr eaLnBrk="0" hangingPunct="0"/>
            <a:r>
              <a:rPr lang="pl-PL" i="1"/>
              <a:t>x</a:t>
            </a:r>
            <a:r>
              <a:rPr lang="pl-PL"/>
              <a:t> = </a:t>
            </a:r>
            <a:r>
              <a:rPr lang="pl-PL" i="1"/>
              <a:t>a</a:t>
            </a:r>
            <a:r>
              <a:rPr lang="pl-PL" baseline="30000"/>
              <a:t>3</a:t>
            </a:r>
            <a:r>
              <a:rPr lang="pl-PL"/>
              <a:t> + </a:t>
            </a:r>
            <a:r>
              <a:rPr lang="pl-PL" i="1"/>
              <a:t>b</a:t>
            </a:r>
            <a:r>
              <a:rPr lang="pl-PL" baseline="30000"/>
              <a:t>3</a:t>
            </a:r>
            <a:r>
              <a:rPr lang="pl-PL"/>
              <a:t> = </a:t>
            </a:r>
            <a:r>
              <a:rPr lang="pl-PL" i="1"/>
              <a:t>c</a:t>
            </a:r>
            <a:r>
              <a:rPr lang="pl-PL" baseline="30000"/>
              <a:t>3</a:t>
            </a:r>
            <a:r>
              <a:rPr lang="pl-PL"/>
              <a:t> + </a:t>
            </a:r>
            <a:r>
              <a:rPr lang="pl-PL" i="1"/>
              <a:t>d</a:t>
            </a:r>
            <a:r>
              <a:rPr lang="pl-PL" baseline="30000"/>
              <a:t>3</a:t>
            </a:r>
            <a:r>
              <a:rPr lang="pl-PL"/>
              <a:t> и {</a:t>
            </a:r>
            <a:r>
              <a:rPr lang="pl-PL" i="1"/>
              <a:t>a</a:t>
            </a:r>
            <a:r>
              <a:rPr lang="pl-PL"/>
              <a:t>,</a:t>
            </a:r>
            <a:r>
              <a:rPr lang="pl-PL" i="1"/>
              <a:t>b</a:t>
            </a:r>
            <a:r>
              <a:rPr lang="pl-PL"/>
              <a:t>}</a:t>
            </a:r>
            <a:r>
              <a:rPr lang="sr-Cyrl-CS"/>
              <a:t>  </a:t>
            </a:r>
            <a:r>
              <a:rPr lang="en-US"/>
              <a:t> </a:t>
            </a:r>
            <a:r>
              <a:rPr lang="pl-PL"/>
              <a:t>{</a:t>
            </a:r>
            <a:r>
              <a:rPr lang="pl-PL" i="1"/>
              <a:t>c</a:t>
            </a:r>
            <a:r>
              <a:rPr lang="pl-PL"/>
              <a:t>,</a:t>
            </a:r>
            <a:r>
              <a:rPr lang="pl-PL" i="1"/>
              <a:t>d</a:t>
            </a:r>
            <a:r>
              <a:rPr lang="pl-PL"/>
              <a:t>}*</a:t>
            </a:r>
            <a:r>
              <a:rPr lang="sr-Cyrl-CS"/>
              <a:t>. (</a:t>
            </a:r>
            <a:r>
              <a:rPr lang="pl-PL" i="1"/>
              <a:t>x</a:t>
            </a:r>
            <a:r>
              <a:rPr lang="pl-PL"/>
              <a:t> = </a:t>
            </a:r>
            <a:r>
              <a:rPr lang="sr-Cyrl-CS"/>
              <a:t>1729, </a:t>
            </a:r>
            <a:r>
              <a:rPr lang="pl-PL"/>
              <a:t>{</a:t>
            </a:r>
            <a:r>
              <a:rPr lang="pl-PL" i="1"/>
              <a:t>a</a:t>
            </a:r>
            <a:r>
              <a:rPr lang="pl-PL"/>
              <a:t>,</a:t>
            </a:r>
            <a:r>
              <a:rPr lang="pl-PL" i="1"/>
              <a:t>b</a:t>
            </a:r>
            <a:r>
              <a:rPr lang="pl-PL"/>
              <a:t>}</a:t>
            </a:r>
            <a:r>
              <a:rPr lang="en-US"/>
              <a:t>= </a:t>
            </a:r>
            <a:r>
              <a:rPr lang="pl-PL"/>
              <a:t>{</a:t>
            </a:r>
            <a:r>
              <a:rPr lang="sr-Cyrl-CS" i="1"/>
              <a:t>9</a:t>
            </a:r>
            <a:r>
              <a:rPr lang="pl-PL"/>
              <a:t>,</a:t>
            </a:r>
            <a:r>
              <a:rPr lang="sr-Cyrl-CS" i="1"/>
              <a:t>10</a:t>
            </a:r>
            <a:r>
              <a:rPr lang="pl-PL"/>
              <a:t>}</a:t>
            </a:r>
            <a:r>
              <a:rPr lang="en-US"/>
              <a:t>, </a:t>
            </a:r>
            <a:r>
              <a:rPr lang="pl-PL"/>
              <a:t>{</a:t>
            </a:r>
            <a:r>
              <a:rPr lang="en-US" i="1"/>
              <a:t>c</a:t>
            </a:r>
            <a:r>
              <a:rPr lang="sr-Cyrl-CS" i="1"/>
              <a:t>,</a:t>
            </a:r>
            <a:r>
              <a:rPr lang="en-US"/>
              <a:t>d</a:t>
            </a:r>
            <a:r>
              <a:rPr lang="pl-PL"/>
              <a:t>}</a:t>
            </a:r>
            <a:r>
              <a:rPr lang="sr-Cyrl-CS"/>
              <a:t> </a:t>
            </a:r>
            <a:r>
              <a:rPr lang="en-US"/>
              <a:t>= </a:t>
            </a:r>
            <a:r>
              <a:rPr lang="pl-PL"/>
              <a:t>{</a:t>
            </a:r>
            <a:r>
              <a:rPr lang="en-US" i="1"/>
              <a:t>12</a:t>
            </a:r>
            <a:r>
              <a:rPr lang="pl-PL"/>
              <a:t>,</a:t>
            </a:r>
            <a:r>
              <a:rPr lang="en-US" i="1"/>
              <a:t>1</a:t>
            </a:r>
            <a:r>
              <a:rPr lang="pl-PL"/>
              <a:t>}</a:t>
            </a:r>
            <a:r>
              <a:rPr lang="en-US"/>
              <a:t>)</a:t>
            </a:r>
            <a:endParaRPr lang="sr-Latn-CS">
              <a:solidFill>
                <a:schemeClr val="tx2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52400" y="2590800"/>
            <a:ext cx="4343400" cy="36576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Do</a:t>
            </a:r>
            <a:endParaRPr lang="en-US" sz="1200" ker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a = 1 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Int(x ^ (1 / 3)) + 1</a:t>
            </a: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b = 1 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Int(x ^ (1 / 3)) + 1</a:t>
            </a: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x = a ^ 3 + b ^ 3 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Then</a:t>
            </a:r>
            <a:endParaRPr lang="en-US" sz="1200" ker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		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c = 1 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Int(x ^ (1 / 3)) + 1</a:t>
            </a: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			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d =1 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Int(x ^ (1 / 3))+ 1</a:t>
            </a: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				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x = c ^ 3 + d ^ 3 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a &lt;&gt; c </a:t>
            </a: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                   And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a &lt;&gt; d 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Then GoTo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10</a:t>
            </a: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			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Next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d</a:t>
            </a: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		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Next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c</a:t>
            </a: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End If</a:t>
            </a:r>
            <a:endParaRPr lang="en-US" sz="1200" ker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Next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b</a:t>
            </a: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Next</a:t>
            </a: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a</a:t>
            </a: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x = x + 1</a:t>
            </a:r>
          </a:p>
          <a:p>
            <a:pPr defTabSz="136525" eaLnBrk="0" hangingPunct="0">
              <a:spcBef>
                <a:spcPct val="20000"/>
              </a:spcBef>
              <a:defRPr/>
            </a:pPr>
            <a:r>
              <a:rPr lang="en-US" sz="1200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ker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Loop While True</a:t>
            </a:r>
            <a:endParaRPr lang="en-US" sz="1200" ker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defTabSz="136525" eaLnBrk="0" hangingPunct="0">
              <a:spcBef>
                <a:spcPct val="20000"/>
              </a:spcBef>
              <a:defRPr/>
            </a:pPr>
            <a:endParaRPr lang="sr-Latn-CS" sz="1600" kern="0" dirty="0">
              <a:latin typeface="+mn-lt"/>
            </a:endParaRPr>
          </a:p>
        </p:txBody>
      </p:sp>
      <p:sp>
        <p:nvSpPr>
          <p:cNvPr id="10245" name="Content Placeholder 2"/>
          <p:cNvSpPr txBox="1">
            <a:spLocks/>
          </p:cNvSpPr>
          <p:nvPr/>
        </p:nvSpPr>
        <p:spPr bwMode="auto">
          <a:xfrm>
            <a:off x="4648200" y="2895600"/>
            <a:ext cx="4267200" cy="1295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defTabSz="136525" eaLnBrk="0" hangingPunct="0">
              <a:spcBef>
                <a:spcPct val="20000"/>
              </a:spcBef>
            </a:pPr>
            <a:r>
              <a:rPr lang="en-US" sz="1500" b="1">
                <a:solidFill>
                  <a:srgbClr val="FF0000"/>
                </a:solidFill>
              </a:rPr>
              <a:t>minimize</a:t>
            </a:r>
            <a:r>
              <a:rPr lang="en-US" sz="1500">
                <a:solidFill>
                  <a:srgbClr val="FF0000"/>
                </a:solidFill>
              </a:rPr>
              <a:t> </a:t>
            </a:r>
          </a:p>
          <a:p>
            <a:pPr marL="342900" indent="-342900" defTabSz="136525"/>
            <a:r>
              <a:rPr lang="en-US" sz="1500">
                <a:solidFill>
                  <a:srgbClr val="FF0000"/>
                </a:solidFill>
              </a:rPr>
              <a:t>	x;</a:t>
            </a:r>
          </a:p>
          <a:p>
            <a:pPr marL="342900" indent="-342900" defTabSz="136525"/>
            <a:r>
              <a:rPr lang="en-US" sz="1500" b="1">
                <a:solidFill>
                  <a:srgbClr val="FF0000"/>
                </a:solidFill>
              </a:rPr>
              <a:t>subject to </a:t>
            </a:r>
            <a:r>
              <a:rPr lang="en-US" sz="1500">
                <a:solidFill>
                  <a:srgbClr val="FF0000"/>
                </a:solidFill>
              </a:rPr>
              <a:t>{ </a:t>
            </a:r>
          </a:p>
          <a:p>
            <a:pPr marL="342900" indent="-342900" defTabSz="136525"/>
            <a:r>
              <a:rPr lang="en-US" sz="1500">
                <a:solidFill>
                  <a:srgbClr val="FF0000"/>
                </a:solidFill>
              </a:rPr>
              <a:t>  x ==  a^3+b^3; x == c^3+d^3;  a != c &amp;&amp; a != d; </a:t>
            </a:r>
          </a:p>
          <a:p>
            <a:pPr marL="342900" indent="-342900" defTabSz="136525"/>
            <a:r>
              <a:rPr lang="en-US" sz="1500">
                <a:solidFill>
                  <a:srgbClr val="FF0000"/>
                </a:solidFill>
              </a:rPr>
              <a:t>  };</a:t>
            </a:r>
            <a:endParaRPr lang="sr-Cyrl-CS" sz="1500">
              <a:solidFill>
                <a:srgbClr val="FF0000"/>
              </a:solidFill>
            </a:endParaRPr>
          </a:p>
          <a:p>
            <a:pPr marL="342900" indent="-342900" defTabSz="136525"/>
            <a:endParaRPr lang="sr-Cyrl-CS" sz="1600">
              <a:solidFill>
                <a:srgbClr val="FF0000"/>
              </a:solidFill>
            </a:endParaRPr>
          </a:p>
          <a:p>
            <a:pPr marL="342900" indent="-342900" defTabSz="136525"/>
            <a:endParaRPr lang="sr-Cyrl-CS" sz="1600">
              <a:solidFill>
                <a:srgbClr val="FF0000"/>
              </a:solidFill>
            </a:endParaRPr>
          </a:p>
          <a:p>
            <a:pPr marL="342900" indent="-342900" defTabSz="136525"/>
            <a:endParaRPr lang="sr-Cyrl-CS" sz="1600">
              <a:solidFill>
                <a:srgbClr val="FF0000"/>
              </a:solidFill>
            </a:endParaRPr>
          </a:p>
          <a:p>
            <a:pPr marL="342900" indent="-342900" defTabSz="136525"/>
            <a:r>
              <a:rPr lang="en-US" sz="1600">
                <a:solidFill>
                  <a:srgbClr val="FF0000"/>
                </a:solidFill>
              </a:rPr>
              <a:t>	</a:t>
            </a:r>
          </a:p>
          <a:p>
            <a:pPr marL="342900" indent="-342900" defTabSz="136525" eaLnBrk="0" hangingPunct="0">
              <a:spcBef>
                <a:spcPct val="20000"/>
              </a:spcBef>
            </a:pPr>
            <a:endParaRPr lang="en-US" sz="1600"/>
          </a:p>
          <a:p>
            <a:pPr marL="342900" indent="-342900" defTabSz="136525" eaLnBrk="0" hangingPunct="0">
              <a:spcBef>
                <a:spcPct val="20000"/>
              </a:spcBef>
            </a:pPr>
            <a:endParaRPr lang="sr-Latn-CS" sz="1600"/>
          </a:p>
        </p:txBody>
      </p:sp>
      <p:sp>
        <p:nvSpPr>
          <p:cNvPr id="13" name="Left-Right Arrow 12"/>
          <p:cNvSpPr/>
          <p:nvPr/>
        </p:nvSpPr>
        <p:spPr>
          <a:xfrm>
            <a:off x="3810000" y="5105400"/>
            <a:ext cx="1371600" cy="685800"/>
          </a:xfrm>
          <a:prstGeom prst="left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47" name="Title 1"/>
          <p:cNvSpPr txBox="1">
            <a:spLocks/>
          </p:cNvSpPr>
          <p:nvPr/>
        </p:nvSpPr>
        <p:spPr bwMode="auto">
          <a:xfrm>
            <a:off x="152400" y="6096000"/>
            <a:ext cx="899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400"/>
              <a:t>*M</a:t>
            </a:r>
            <a:r>
              <a:rPr lang="sr-Cyrl-CS" sz="1400"/>
              <a:t>odifikovani primer 20, str. </a:t>
            </a:r>
            <a:r>
              <a:rPr lang="en-US" sz="1400"/>
              <a:t>129, </a:t>
            </a:r>
            <a:r>
              <a:rPr lang="en-US" sz="1400" i="1"/>
              <a:t>Osnovi programiranja, sa re</a:t>
            </a:r>
            <a:r>
              <a:rPr lang="sr-Latn-CS" sz="1400" i="1"/>
              <a:t>š</a:t>
            </a:r>
            <a:r>
              <a:rPr lang="en-US" sz="1400" i="1"/>
              <a:t>enim zadacima u Visual Basic-</a:t>
            </a:r>
            <a:r>
              <a:rPr lang="sr-Cyrl-CS" sz="1400" i="1"/>
              <a:t>u</a:t>
            </a:r>
            <a:r>
              <a:rPr lang="en-US" sz="1400"/>
              <a:t>,  </a:t>
            </a:r>
            <a:r>
              <a:rPr lang="sr-Cyrl-CS" sz="1400"/>
              <a:t>S. </a:t>
            </a:r>
            <a:r>
              <a:rPr lang="en-US" sz="1400"/>
              <a:t>Mladenovi</a:t>
            </a:r>
            <a:r>
              <a:rPr lang="sr-Latn-CS" sz="1400"/>
              <a:t>ć</a:t>
            </a:r>
            <a:r>
              <a:rPr lang="en-US" sz="1400"/>
              <a:t>, S. Jankovi</a:t>
            </a:r>
            <a:r>
              <a:rPr lang="sr-Latn-CS" sz="1400"/>
              <a:t>ć </a:t>
            </a:r>
            <a:r>
              <a:rPr lang="en-US" sz="1400"/>
              <a:t>i A. Uzelac, Saobra</a:t>
            </a:r>
            <a:r>
              <a:rPr lang="sr-Latn-CS" sz="1400"/>
              <a:t>ć</a:t>
            </a:r>
            <a:r>
              <a:rPr lang="en-US" sz="1400"/>
              <a:t>ajni fakultet, Beograd, 2016., IV i</a:t>
            </a:r>
            <a:r>
              <a:rPr lang="sr-Latn-CS" sz="1400"/>
              <a:t>z</a:t>
            </a:r>
            <a:r>
              <a:rPr lang="en-US" sz="1400"/>
              <a:t>danje</a:t>
            </a:r>
            <a:r>
              <a:rPr lang="sr-Cyrl-CS" sz="1400"/>
              <a:t>. </a:t>
            </a:r>
            <a:endParaRPr lang="en-US" sz="1400"/>
          </a:p>
        </p:txBody>
      </p:sp>
      <p:sp>
        <p:nvSpPr>
          <p:cNvPr id="10248" name="Title 1"/>
          <p:cNvSpPr txBox="1">
            <a:spLocks/>
          </p:cNvSpPr>
          <p:nvPr/>
        </p:nvSpPr>
        <p:spPr bwMode="auto">
          <a:xfrm>
            <a:off x="4648200" y="4419600"/>
            <a:ext cx="419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sr-Cyrl-CS"/>
              <a:t> </a:t>
            </a:r>
            <a:r>
              <a:rPr lang="pl-PL" i="1"/>
              <a:t>x</a:t>
            </a:r>
            <a:r>
              <a:rPr lang="pl-PL"/>
              <a:t> = </a:t>
            </a:r>
            <a:r>
              <a:rPr lang="sr-Cyrl-CS"/>
              <a:t>1729, </a:t>
            </a:r>
            <a:r>
              <a:rPr lang="pl-PL"/>
              <a:t>{</a:t>
            </a:r>
            <a:r>
              <a:rPr lang="pl-PL" i="1"/>
              <a:t>a</a:t>
            </a:r>
            <a:r>
              <a:rPr lang="pl-PL"/>
              <a:t>,</a:t>
            </a:r>
            <a:r>
              <a:rPr lang="pl-PL" i="1"/>
              <a:t>b</a:t>
            </a:r>
            <a:r>
              <a:rPr lang="pl-PL"/>
              <a:t>}</a:t>
            </a:r>
            <a:r>
              <a:rPr lang="en-US"/>
              <a:t>= </a:t>
            </a:r>
            <a:r>
              <a:rPr lang="pl-PL"/>
              <a:t>{</a:t>
            </a:r>
            <a:r>
              <a:rPr lang="sr-Cyrl-CS" i="1"/>
              <a:t>9</a:t>
            </a:r>
            <a:r>
              <a:rPr lang="pl-PL"/>
              <a:t>,</a:t>
            </a:r>
            <a:r>
              <a:rPr lang="sr-Cyrl-CS" i="1"/>
              <a:t>10</a:t>
            </a:r>
            <a:r>
              <a:rPr lang="pl-PL"/>
              <a:t>}</a:t>
            </a:r>
            <a:r>
              <a:rPr lang="en-US"/>
              <a:t>, </a:t>
            </a:r>
            <a:r>
              <a:rPr lang="pl-PL"/>
              <a:t>{</a:t>
            </a:r>
            <a:r>
              <a:rPr lang="en-US" i="1"/>
              <a:t>c</a:t>
            </a:r>
            <a:r>
              <a:rPr lang="sr-Cyrl-CS" i="1"/>
              <a:t>,</a:t>
            </a:r>
            <a:r>
              <a:rPr lang="en-US"/>
              <a:t>d</a:t>
            </a:r>
            <a:r>
              <a:rPr lang="pl-PL"/>
              <a:t>}</a:t>
            </a:r>
            <a:r>
              <a:rPr lang="sr-Cyrl-CS"/>
              <a:t> </a:t>
            </a:r>
            <a:r>
              <a:rPr lang="en-US"/>
              <a:t>= </a:t>
            </a:r>
            <a:r>
              <a:rPr lang="pl-PL"/>
              <a:t>{</a:t>
            </a:r>
            <a:r>
              <a:rPr lang="en-US" i="1"/>
              <a:t>12</a:t>
            </a:r>
            <a:r>
              <a:rPr lang="pl-PL"/>
              <a:t>,</a:t>
            </a:r>
            <a:r>
              <a:rPr lang="en-US" i="1"/>
              <a:t>1</a:t>
            </a:r>
            <a:r>
              <a:rPr lang="pl-PL"/>
              <a:t>}</a:t>
            </a:r>
            <a:r>
              <a:rPr lang="en-US"/>
              <a:t>)</a:t>
            </a:r>
            <a:endParaRPr lang="sr-Latn-C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1066800"/>
            <a:ext cx="754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400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OPL</a:t>
            </a:r>
            <a:r>
              <a:rPr lang="en-US" sz="4400" kern="0" dirty="0">
                <a:latin typeface="+mj-lt"/>
                <a:ea typeface="+mj-ea"/>
                <a:cs typeface="+mj-cs"/>
              </a:rPr>
              <a:t> </a:t>
            </a:r>
            <a:r>
              <a:rPr lang="sr-Latn-RS" sz="4400" kern="0" dirty="0">
                <a:latin typeface="+mj-lt"/>
                <a:ea typeface="+mj-ea"/>
                <a:cs typeface="+mj-cs"/>
              </a:rPr>
              <a:t> i </a:t>
            </a:r>
            <a:r>
              <a:rPr lang="en-US" sz="4400" kern="0" dirty="0">
                <a:latin typeface="+mj-lt"/>
                <a:ea typeface="+mj-ea"/>
                <a:cs typeface="+mj-cs"/>
              </a:rPr>
              <a:t> </a:t>
            </a:r>
            <a:r>
              <a:rPr lang="en-US" sz="4400" kern="0" dirty="0" err="1">
                <a:latin typeface="+mj-lt"/>
                <a:ea typeface="+mj-ea"/>
                <a:cs typeface="+mj-cs"/>
              </a:rPr>
              <a:t>matemati</a:t>
            </a:r>
            <a:r>
              <a:rPr lang="sr-Latn-RS" sz="4400" kern="0" dirty="0">
                <a:latin typeface="+mj-lt"/>
                <a:ea typeface="+mj-ea"/>
                <a:cs typeface="+mj-cs"/>
              </a:rPr>
              <a:t>čki problemi</a:t>
            </a:r>
            <a:r>
              <a:rPr lang="en-US" sz="4400" kern="0" dirty="0">
                <a:latin typeface="+mj-lt"/>
                <a:ea typeface="+mj-ea"/>
                <a:cs typeface="+mj-cs"/>
              </a:rPr>
              <a:t>      </a:t>
            </a:r>
            <a:endParaRPr lang="sr-Latn-CS" sz="44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1030" name="Title 1"/>
          <p:cNvSpPr txBox="1">
            <a:spLocks/>
          </p:cNvSpPr>
          <p:nvPr/>
        </p:nvSpPr>
        <p:spPr bwMode="auto">
          <a:xfrm>
            <a:off x="152400" y="16764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sr-Cyrl-CS" b="1"/>
              <a:t>Zadatak</a:t>
            </a:r>
            <a:r>
              <a:rPr lang="en-US" b="1"/>
              <a:t> 2</a:t>
            </a:r>
            <a:r>
              <a:rPr lang="sr-Cyrl-CS" b="1"/>
              <a:t>: </a:t>
            </a:r>
            <a:r>
              <a:rPr lang="en-US"/>
              <a:t>Rešiti jednačinu XA=B, ako je: </a:t>
            </a:r>
          </a:p>
        </p:txBody>
      </p:sp>
      <p:sp>
        <p:nvSpPr>
          <p:cNvPr id="1031" name="Content Placeholder 2"/>
          <p:cNvSpPr txBox="1">
            <a:spLocks/>
          </p:cNvSpPr>
          <p:nvPr/>
        </p:nvSpPr>
        <p:spPr bwMode="auto">
          <a:xfrm>
            <a:off x="228600" y="3505200"/>
            <a:ext cx="4953000" cy="2209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 </a:t>
            </a:r>
            <a:r>
              <a:rPr lang="en-US" sz="1600" b="1">
                <a:solidFill>
                  <a:srgbClr val="FF0000"/>
                </a:solidFill>
              </a:rPr>
              <a:t>range </a:t>
            </a:r>
            <a:r>
              <a:rPr lang="en-US" sz="1600">
                <a:solidFill>
                  <a:srgbClr val="FF0000"/>
                </a:solidFill>
              </a:rPr>
              <a:t>index1 = 1..2;</a:t>
            </a:r>
          </a:p>
          <a:p>
            <a:r>
              <a:rPr lang="en-US" sz="1600" b="1">
                <a:solidFill>
                  <a:srgbClr val="FF0000"/>
                </a:solidFill>
              </a:rPr>
              <a:t> range </a:t>
            </a:r>
            <a:r>
              <a:rPr lang="en-US" sz="1600">
                <a:solidFill>
                  <a:srgbClr val="FF0000"/>
                </a:solidFill>
              </a:rPr>
              <a:t>index2 = 1..3;</a:t>
            </a:r>
          </a:p>
          <a:p>
            <a:r>
              <a:rPr lang="en-US" sz="1600" b="1">
                <a:solidFill>
                  <a:srgbClr val="FF0000"/>
                </a:solidFill>
              </a:rPr>
              <a:t> int </a:t>
            </a:r>
            <a:r>
              <a:rPr lang="en-US" sz="1600">
                <a:solidFill>
                  <a:srgbClr val="FF0000"/>
                </a:solidFill>
              </a:rPr>
              <a:t>A[index2][index2]=[[-1,2,-1], [1,-1,0],[-1,2,1]];</a:t>
            </a:r>
          </a:p>
          <a:p>
            <a:r>
              <a:rPr lang="en-US" sz="1600" b="1">
                <a:solidFill>
                  <a:srgbClr val="FF0000"/>
                </a:solidFill>
              </a:rPr>
              <a:t> int </a:t>
            </a:r>
            <a:r>
              <a:rPr lang="en-US" sz="1600">
                <a:solidFill>
                  <a:srgbClr val="FF0000"/>
                </a:solidFill>
              </a:rPr>
              <a:t>B[index1][index2]=[[0,7,-7],[0,9,9]];</a:t>
            </a:r>
          </a:p>
          <a:p>
            <a:r>
              <a:rPr lang="en-US" sz="1600" b="1">
                <a:solidFill>
                  <a:srgbClr val="FF0000"/>
                </a:solidFill>
              </a:rPr>
              <a:t> dvar float </a:t>
            </a:r>
            <a:r>
              <a:rPr lang="en-US" sz="1600">
                <a:solidFill>
                  <a:srgbClr val="FF0000"/>
                </a:solidFill>
              </a:rPr>
              <a:t>X[index1][index2];</a:t>
            </a:r>
          </a:p>
          <a:p>
            <a:r>
              <a:rPr lang="en-US" sz="1600">
                <a:solidFill>
                  <a:srgbClr val="FF0000"/>
                </a:solidFill>
              </a:rPr>
              <a:t> </a:t>
            </a:r>
            <a:r>
              <a:rPr lang="en-US" sz="1600" b="1">
                <a:solidFill>
                  <a:srgbClr val="FF0000"/>
                </a:solidFill>
              </a:rPr>
              <a:t>subject to </a:t>
            </a:r>
            <a:r>
              <a:rPr lang="en-US" sz="1600">
                <a:solidFill>
                  <a:srgbClr val="FF0000"/>
                </a:solidFill>
              </a:rPr>
              <a:t>{</a:t>
            </a:r>
          </a:p>
          <a:p>
            <a:r>
              <a:rPr lang="en-US" sz="1600">
                <a:solidFill>
                  <a:srgbClr val="FF0000"/>
                </a:solidFill>
              </a:rPr>
              <a:t>   </a:t>
            </a:r>
            <a:r>
              <a:rPr lang="en-US" sz="1600" b="1">
                <a:solidFill>
                  <a:srgbClr val="FF0000"/>
                </a:solidFill>
              </a:rPr>
              <a:t> forall </a:t>
            </a:r>
            <a:r>
              <a:rPr lang="en-US" sz="1600">
                <a:solidFill>
                  <a:srgbClr val="FF0000"/>
                </a:solidFill>
              </a:rPr>
              <a:t>(i </a:t>
            </a:r>
            <a:r>
              <a:rPr lang="en-US" sz="1600" b="1">
                <a:solidFill>
                  <a:srgbClr val="FF0000"/>
                </a:solidFill>
              </a:rPr>
              <a:t>in</a:t>
            </a:r>
            <a:r>
              <a:rPr lang="en-US" sz="1600">
                <a:solidFill>
                  <a:srgbClr val="FF0000"/>
                </a:solidFill>
              </a:rPr>
              <a:t> index1, j</a:t>
            </a:r>
            <a:r>
              <a:rPr lang="en-US" sz="1600" b="1">
                <a:solidFill>
                  <a:srgbClr val="FF0000"/>
                </a:solidFill>
              </a:rPr>
              <a:t> in </a:t>
            </a:r>
            <a:r>
              <a:rPr lang="en-US" sz="1600">
                <a:solidFill>
                  <a:srgbClr val="FF0000"/>
                </a:solidFill>
              </a:rPr>
              <a:t>index2)</a:t>
            </a:r>
          </a:p>
          <a:p>
            <a:r>
              <a:rPr lang="en-US" sz="1600">
                <a:solidFill>
                  <a:srgbClr val="FF0000"/>
                </a:solidFill>
              </a:rPr>
              <a:t>    (</a:t>
            </a:r>
            <a:r>
              <a:rPr lang="en-US" sz="1600" b="1">
                <a:solidFill>
                  <a:srgbClr val="FF0000"/>
                </a:solidFill>
              </a:rPr>
              <a:t>sum</a:t>
            </a:r>
            <a:r>
              <a:rPr lang="en-US" sz="1600">
                <a:solidFill>
                  <a:srgbClr val="FF0000"/>
                </a:solidFill>
              </a:rPr>
              <a:t>(k </a:t>
            </a:r>
            <a:r>
              <a:rPr lang="en-US" sz="1600" b="1">
                <a:solidFill>
                  <a:srgbClr val="FF0000"/>
                </a:solidFill>
              </a:rPr>
              <a:t>in</a:t>
            </a:r>
            <a:r>
              <a:rPr lang="en-US" sz="1600">
                <a:solidFill>
                  <a:srgbClr val="FF0000"/>
                </a:solidFill>
              </a:rPr>
              <a:t> index2)X[i,k]*A[k,j]) ==  B[i,j];</a:t>
            </a:r>
          </a:p>
          <a:p>
            <a:r>
              <a:rPr lang="en-US" sz="1600">
                <a:solidFill>
                  <a:srgbClr val="FF0000"/>
                </a:solidFill>
              </a:rPr>
              <a:t>    };</a:t>
            </a:r>
          </a:p>
          <a:p>
            <a:endParaRPr lang="en-US" sz="1500">
              <a:solidFill>
                <a:srgbClr val="FF0000"/>
              </a:solidFill>
            </a:endParaRPr>
          </a:p>
          <a:p>
            <a:endParaRPr lang="sr-Cyrl-CS" sz="1500">
              <a:solidFill>
                <a:srgbClr val="FF0000"/>
              </a:solidFill>
            </a:endParaRPr>
          </a:p>
          <a:p>
            <a:endParaRPr lang="sr-Cyrl-CS" sz="1600">
              <a:solidFill>
                <a:srgbClr val="FF0000"/>
              </a:solidFill>
            </a:endParaRPr>
          </a:p>
          <a:p>
            <a:endParaRPr lang="sr-Cyrl-CS" sz="1600">
              <a:solidFill>
                <a:srgbClr val="FF0000"/>
              </a:solidFill>
            </a:endParaRPr>
          </a:p>
          <a:p>
            <a:endParaRPr lang="sr-Cyrl-CS" sz="1600">
              <a:solidFill>
                <a:srgbClr val="FF0000"/>
              </a:solidFill>
            </a:endParaRPr>
          </a:p>
          <a:p>
            <a:r>
              <a:rPr lang="en-US" sz="1600">
                <a:solidFill>
                  <a:srgbClr val="FF0000"/>
                </a:solidFill>
              </a:rPr>
              <a:t>	</a:t>
            </a:r>
          </a:p>
          <a:p>
            <a:pPr eaLnBrk="0" hangingPunct="0">
              <a:spcBef>
                <a:spcPct val="20000"/>
              </a:spcBef>
            </a:pPr>
            <a:endParaRPr lang="en-US" sz="1600"/>
          </a:p>
          <a:p>
            <a:pPr eaLnBrk="0" hangingPunct="0">
              <a:spcBef>
                <a:spcPct val="20000"/>
              </a:spcBef>
            </a:pPr>
            <a:endParaRPr lang="sr-Latn-CS" sz="1600"/>
          </a:p>
        </p:txBody>
      </p:sp>
      <p:sp>
        <p:nvSpPr>
          <p:cNvPr id="1032" name="Title 1"/>
          <p:cNvSpPr txBox="1">
            <a:spLocks/>
          </p:cNvSpPr>
          <p:nvPr/>
        </p:nvSpPr>
        <p:spPr bwMode="auto">
          <a:xfrm>
            <a:off x="152400" y="5791200"/>
            <a:ext cx="899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400"/>
              <a:t>*Zadatak 1</a:t>
            </a:r>
            <a:r>
              <a:rPr lang="sr-Cyrl-CS" sz="1400"/>
              <a:t>, str. </a:t>
            </a:r>
            <a:r>
              <a:rPr lang="en-US" sz="1400"/>
              <a:t>22, </a:t>
            </a:r>
            <a:r>
              <a:rPr lang="sl-SI" sz="1400"/>
              <a:t>Miloradović</a:t>
            </a:r>
            <a:r>
              <a:rPr lang="sr-Cyrl-CS" sz="1400"/>
              <a:t>, </a:t>
            </a:r>
            <a:r>
              <a:rPr lang="sl-SI" sz="1400"/>
              <a:t>S., N. </a:t>
            </a:r>
            <a:r>
              <a:rPr lang="sr-Cyrl-CS" sz="1400"/>
              <a:t>Ć</a:t>
            </a:r>
            <a:r>
              <a:rPr lang="sl-SI" sz="1400"/>
              <a:t>iri</a:t>
            </a:r>
            <a:r>
              <a:rPr lang="sr-Cyrl-CS" sz="1400"/>
              <a:t>ć</a:t>
            </a:r>
            <a:r>
              <a:rPr lang="sl-SI" sz="1400"/>
              <a:t>, Z. </a:t>
            </a:r>
            <a:r>
              <a:rPr lang="sr-Cyrl-CS" sz="1400"/>
              <a:t>Š</a:t>
            </a:r>
            <a:r>
              <a:rPr lang="sl-SI" sz="1400"/>
              <a:t>ami, M. Borisavlјevi</a:t>
            </a:r>
            <a:r>
              <a:rPr lang="sr-Cyrl-CS" sz="1400"/>
              <a:t>ć</a:t>
            </a:r>
            <a:r>
              <a:rPr lang="sl-SI" sz="1400"/>
              <a:t>, S. Mladenovi</a:t>
            </a:r>
            <a:r>
              <a:rPr lang="sr-Cyrl-CS" sz="1400"/>
              <a:t>ć</a:t>
            </a:r>
            <a:r>
              <a:rPr lang="sl-SI" sz="1400"/>
              <a:t>, V. Stojanovi</a:t>
            </a:r>
            <a:r>
              <a:rPr lang="sr-Cyrl-CS" sz="1400"/>
              <a:t>ć</a:t>
            </a:r>
            <a:r>
              <a:rPr lang="sl-SI" sz="1400"/>
              <a:t>, A. Jelovi</a:t>
            </a:r>
            <a:r>
              <a:rPr lang="sr-Cyrl-CS" sz="1400"/>
              <a:t>ć </a:t>
            </a:r>
            <a:r>
              <a:rPr lang="sl-SI" sz="1400"/>
              <a:t>i T. Levajkvi</a:t>
            </a:r>
            <a:r>
              <a:rPr lang="sr-Cyrl-CS" sz="1400"/>
              <a:t>ć</a:t>
            </a:r>
            <a:r>
              <a:rPr lang="sl-SI" sz="1400"/>
              <a:t>, </a:t>
            </a:r>
            <a:r>
              <a:rPr lang="sl-SI" sz="1400" i="1"/>
              <a:t>Zbirka re</a:t>
            </a:r>
            <a:r>
              <a:rPr lang="sr-Cyrl-CS" sz="1400" i="1"/>
              <a:t>š</a:t>
            </a:r>
            <a:r>
              <a:rPr lang="sl-SI" sz="1400" i="1"/>
              <a:t>enih ispitnih zadataka iz matematike I</a:t>
            </a:r>
            <a:r>
              <a:rPr lang="sl-SI" sz="1400"/>
              <a:t>, pomo</a:t>
            </a:r>
            <a:r>
              <a:rPr lang="sr-Cyrl-CS" sz="1400"/>
              <a:t>ć</a:t>
            </a:r>
            <a:r>
              <a:rPr lang="sl-SI" sz="1400"/>
              <a:t>ni u</a:t>
            </a:r>
            <a:r>
              <a:rPr lang="sr-Cyrl-CS" sz="1400"/>
              <a:t>dž</a:t>
            </a:r>
            <a:r>
              <a:rPr lang="sl-SI" sz="1400"/>
              <a:t>benik, Saobra</a:t>
            </a:r>
            <a:r>
              <a:rPr lang="sr-Cyrl-CS" sz="1400"/>
              <a:t>ć</a:t>
            </a:r>
            <a:r>
              <a:rPr lang="sl-SI" sz="1400"/>
              <a:t>ajni fakultet Univerziteta u Beogradu, 2004.</a:t>
            </a:r>
            <a:endParaRPr lang="en-US" sz="1400" b="1"/>
          </a:p>
          <a:p>
            <a:endParaRPr lang="en-US" sz="140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14400" y="2286000"/>
          <a:ext cx="1855788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3" imgW="1193760" imgH="711000" progId="Equation.3">
                  <p:embed/>
                </p:oleObj>
              </mc:Choice>
              <mc:Fallback>
                <p:oleObj name="Equation" r:id="rId3" imgW="119376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86000"/>
                        <a:ext cx="1855788" cy="110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048000" y="2286000"/>
          <a:ext cx="15811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5" imgW="1054080" imgH="457200" progId="Equation.3">
                  <p:embed/>
                </p:oleObj>
              </mc:Choice>
              <mc:Fallback>
                <p:oleObj name="Equation" r:id="rId5" imgW="105408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86000"/>
                        <a:ext cx="15811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610350" y="3886200"/>
          <a:ext cx="14668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7" imgW="977760" imgH="457200" progId="Equation.3">
                  <p:embed/>
                </p:oleObj>
              </mc:Choice>
              <mc:Fallback>
                <p:oleObj name="Equation" r:id="rId7" imgW="9777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886200"/>
                        <a:ext cx="14668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371600"/>
            <a:ext cx="6400800" cy="533400"/>
          </a:xfrm>
        </p:spPr>
        <p:txBody>
          <a:bodyPr/>
          <a:lstStyle/>
          <a:p>
            <a:pPr algn="ctr" eaLnBrk="1" hangingPunct="1"/>
            <a:r>
              <a:rPr lang="en-US" sz="3600" b="1" smtClean="0"/>
              <a:t>Provera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znanja</a:t>
            </a:r>
            <a:endParaRPr lang="sr-Latn-CS" sz="3600" b="1" dirty="0" smtClean="0">
              <a:hlinkClick r:id="rId2" action="ppaction://hlinkfile"/>
            </a:endParaRPr>
          </a:p>
        </p:txBody>
      </p:sp>
      <p:sp>
        <p:nvSpPr>
          <p:cNvPr id="4" name="Content Placeholder 9"/>
          <p:cNvSpPr txBox="1">
            <a:spLocks/>
          </p:cNvSpPr>
          <p:nvPr/>
        </p:nvSpPr>
        <p:spPr bwMode="auto">
          <a:xfrm>
            <a:off x="152400" y="2743200"/>
            <a:ext cx="8686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20725" indent="-720725" eaLnBrk="0" hangingPunct="0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sz="2400" kern="0" dirty="0" err="1" smtClean="0">
                <a:latin typeface="+mn-lt"/>
              </a:rPr>
              <a:t>Prezentacija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err="1" smtClean="0">
                <a:latin typeface="+mn-lt"/>
              </a:rPr>
              <a:t>projekta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sr-Latn-RS" sz="2400" kern="0" dirty="0" smtClean="0">
                <a:latin typeface="+mn-lt"/>
              </a:rPr>
              <a:t>(</a:t>
            </a:r>
            <a:r>
              <a:rPr lang="sr-Latn-RS" sz="2400" kern="0" dirty="0">
                <a:latin typeface="+mn-lt"/>
              </a:rPr>
              <a:t>7</a:t>
            </a:r>
            <a:r>
              <a:rPr lang="en-US" sz="2400" kern="0" dirty="0" smtClean="0">
                <a:latin typeface="+mn-lt"/>
              </a:rPr>
              <a:t>0 </a:t>
            </a:r>
            <a:r>
              <a:rPr lang="en-US" sz="2400" kern="0" dirty="0" err="1" smtClean="0">
                <a:latin typeface="+mn-lt"/>
              </a:rPr>
              <a:t>bodova</a:t>
            </a:r>
            <a:r>
              <a:rPr lang="sr-Latn-RS" sz="2400" kern="0" dirty="0" smtClean="0">
                <a:latin typeface="+mn-lt"/>
              </a:rPr>
              <a:t>)  - </a:t>
            </a:r>
            <a:r>
              <a:rPr lang="sr-Cyrl-CS" sz="2400" kern="0" dirty="0" smtClean="0">
                <a:latin typeface="+mn-lt"/>
              </a:rPr>
              <a:t>izabran </a:t>
            </a:r>
            <a:r>
              <a:rPr lang="sr-Cyrl-CS" sz="2400" kern="0" dirty="0">
                <a:latin typeface="+mn-lt"/>
              </a:rPr>
              <a:t>podesan realni  saobraćajni problem u </a:t>
            </a:r>
            <a:r>
              <a:rPr lang="sr-Cyrl-CS" sz="2400" kern="0" dirty="0" smtClean="0">
                <a:latin typeface="+mn-lt"/>
              </a:rPr>
              <a:t>do</a:t>
            </a:r>
            <a:r>
              <a:rPr lang="sr-Latn-RS" sz="2400" kern="0" dirty="0" smtClean="0">
                <a:latin typeface="+mn-lt"/>
              </a:rPr>
              <a:t>go</a:t>
            </a:r>
            <a:r>
              <a:rPr lang="sr-Cyrl-CS" sz="2400" kern="0" dirty="0" smtClean="0">
                <a:latin typeface="+mn-lt"/>
              </a:rPr>
              <a:t>voru </a:t>
            </a:r>
            <a:r>
              <a:rPr lang="sr-Cyrl-CS" sz="2400" kern="0" dirty="0">
                <a:latin typeface="+mn-lt"/>
              </a:rPr>
              <a:t>sa nastavnikom; opis problema, model i rešenje u </a:t>
            </a:r>
            <a:r>
              <a:rPr lang="en-US" sz="2400" kern="0" dirty="0">
                <a:latin typeface="+mn-lt"/>
              </a:rPr>
              <a:t>OPL</a:t>
            </a:r>
            <a:r>
              <a:rPr lang="sr-Cyrl-CS" sz="2400" kern="0" dirty="0" smtClean="0">
                <a:latin typeface="+mn-lt"/>
              </a:rPr>
              <a:t>-u</a:t>
            </a:r>
            <a:r>
              <a:rPr lang="sr-Latn-RS" sz="2400" kern="0" dirty="0" smtClean="0">
                <a:latin typeface="+mn-lt"/>
              </a:rPr>
              <a:t>,</a:t>
            </a:r>
          </a:p>
          <a:p>
            <a:pPr eaLnBrk="0" hangingPunct="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720725" indent="-720725" eaLnBrk="0" hangingPunct="0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sr-Latn-RS" sz="2400" kern="0" dirty="0" smtClean="0">
                <a:latin typeface="+mn-lt"/>
              </a:rPr>
              <a:t>Završni</a:t>
            </a:r>
            <a:r>
              <a:rPr lang="sr-Cyrl-CS" sz="2400" kern="0" dirty="0" smtClean="0">
                <a:latin typeface="+mn-lt"/>
              </a:rPr>
              <a:t> </a:t>
            </a:r>
            <a:r>
              <a:rPr lang="en-US" sz="2400" kern="0" dirty="0" err="1" smtClean="0">
                <a:latin typeface="+mn-lt"/>
              </a:rPr>
              <a:t>ispit</a:t>
            </a:r>
            <a:r>
              <a:rPr lang="sr-Latn-RS" sz="2400" kern="0" dirty="0" smtClean="0">
                <a:latin typeface="+mn-lt"/>
              </a:rPr>
              <a:t> (</a:t>
            </a:r>
            <a:r>
              <a:rPr lang="en-US" sz="2400" kern="0" dirty="0" smtClean="0">
                <a:latin typeface="+mn-lt"/>
              </a:rPr>
              <a:t>30 </a:t>
            </a:r>
            <a:r>
              <a:rPr lang="en-US" sz="2400" kern="0" dirty="0" err="1" smtClean="0">
                <a:latin typeface="+mn-lt"/>
              </a:rPr>
              <a:t>bodova</a:t>
            </a:r>
            <a:r>
              <a:rPr lang="sr-Latn-RS" sz="2400" kern="0" dirty="0" smtClean="0">
                <a:latin typeface="+mn-lt"/>
              </a:rPr>
              <a:t>) – neobavezan</a:t>
            </a:r>
          </a:p>
          <a:p>
            <a:pPr marL="720725" indent="-720725" eaLnBrk="0" hangingPunct="0">
              <a:spcBef>
                <a:spcPct val="20000"/>
              </a:spcBef>
              <a:buFontTx/>
              <a:buBlip>
                <a:blip r:embed="rId3"/>
              </a:buBlip>
              <a:defRPr/>
            </a:pPr>
            <a:endParaRPr lang="sr-Latn-RS" sz="2400" kern="0" dirty="0">
              <a:latin typeface="+mn-lt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sr-Cyrl-CS" sz="2400" dirty="0">
                <a:solidFill>
                  <a:srgbClr val="FF0000"/>
                </a:solidFill>
              </a:rPr>
              <a:t>Srednja ocena predmeta: </a:t>
            </a:r>
            <a:r>
              <a:rPr lang="en-US" sz="2400" dirty="0">
                <a:solidFill>
                  <a:srgbClr val="FF0000"/>
                </a:solidFill>
              </a:rPr>
              <a:t> 9.</a:t>
            </a:r>
            <a:r>
              <a:rPr lang="sr-Latn-RS" sz="2400" dirty="0">
                <a:solidFill>
                  <a:srgbClr val="FF0000"/>
                </a:solidFill>
              </a:rPr>
              <a:t>12!</a:t>
            </a:r>
            <a:endParaRPr lang="en-US" sz="2400" dirty="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5774</TotalTime>
  <Words>1067</Words>
  <Application>Microsoft Office PowerPoint</Application>
  <PresentationFormat>On-screen Show (4:3)</PresentationFormat>
  <Paragraphs>121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MS PGothic</vt:lpstr>
      <vt:lpstr>Arial</vt:lpstr>
      <vt:lpstr>Calibri</vt:lpstr>
      <vt:lpstr>Courier New</vt:lpstr>
      <vt:lpstr>MS Mincho</vt:lpstr>
      <vt:lpstr>Times New Roman</vt:lpstr>
      <vt:lpstr>Default Design</vt:lpstr>
      <vt:lpstr>Equation</vt:lpstr>
      <vt:lpstr>PROJEKTOVANJE OPTIMIZACIONIH APLIKACIJA</vt:lpstr>
      <vt:lpstr>Upoznavanje sa procesom projektovanja optimizacionih aplikacija. Ovladavanje veštinom deklarativnog programiranja.</vt:lpstr>
      <vt:lpstr>Optimizacioni problemi i problemi odlučivanja. Jezici modeliranja kao programski jezici. Optimizacioni jezik OPL. Sintaksne konvencije. Terminalni simboli. Optimizacioni modeli. Tipovi podataka. Strukture podataka. Promenlјive odlučivanja. Ograničenja. Relacije. Pretraživanje. Kvantifikatori. Primena optimizacionih jezika. Linerano i celobrojno programiranje. Constraint Programming. Raspoređivanje. Veza OPL-a sa Excel radnim sveskama i Access bazama podataka.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Snežana</cp:lastModifiedBy>
  <cp:revision>245</cp:revision>
  <dcterms:created xsi:type="dcterms:W3CDTF">2013-09-25T10:08:17Z</dcterms:created>
  <dcterms:modified xsi:type="dcterms:W3CDTF">2023-10-05T14:17:20Z</dcterms:modified>
</cp:coreProperties>
</file>