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7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74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1999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98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3074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18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95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8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2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7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9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0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7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86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3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19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7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C2ADA-2764-46B7-9434-7290A3A9F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868733" cy="2387600"/>
          </a:xfrm>
        </p:spPr>
        <p:txBody>
          <a:bodyPr/>
          <a:lstStyle/>
          <a:p>
            <a:r>
              <a:rPr lang="sr-Latn-RS" dirty="0"/>
              <a:t>UPRAVLJANJE LJUDSKIM RESURSIMA U LOGISTICI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919E2B-509A-4590-B1F9-F6290A267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3619793"/>
            <a:ext cx="8791575" cy="2269373"/>
          </a:xfrm>
        </p:spPr>
        <p:txBody>
          <a:bodyPr>
            <a:normAutofit fontScale="92500" lnSpcReduction="10000"/>
          </a:bodyPr>
          <a:lstStyle/>
          <a:p>
            <a:endParaRPr lang="sr-Latn-RS" dirty="0"/>
          </a:p>
          <a:p>
            <a:r>
              <a:rPr lang="sr-Latn-RS" dirty="0"/>
              <a:t>Predavanja: 	Prof. Dr Milorad Kilibarda, dipl. Inž. (miloradkilibarda@gmail.com)</a:t>
            </a:r>
          </a:p>
          <a:p>
            <a:r>
              <a:rPr lang="sr-Latn-RS" dirty="0"/>
              <a:t>			Prof. Dr Milan Andrejić, dipl. Inž. (m.andrejic@sf.bg.ac.rs)</a:t>
            </a:r>
          </a:p>
          <a:p>
            <a:r>
              <a:rPr lang="sr-Latn-RS" dirty="0"/>
              <a:t>Vežbe:</a:t>
            </a:r>
          </a:p>
          <a:p>
            <a:r>
              <a:rPr lang="sr-Latn-RS" dirty="0"/>
              <a:t>			Prof. Dr Milan Andrejić</a:t>
            </a:r>
          </a:p>
          <a:p>
            <a:r>
              <a:rPr lang="sr-Latn-RS" dirty="0"/>
              <a:t>			Vukašin Pajić, dipl. Inž. (v.pajic@sf.bg.ac.rs)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D2235F-7038-4FDA-8981-2C67911D92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085" y="196453"/>
            <a:ext cx="3240338" cy="1499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159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9C889-AF76-44A4-9F78-11536B382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 dirty="0"/>
              <a:t>Cilj predmeta</a:t>
            </a:r>
            <a:endParaRPr lang="en-US" sz="40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B98B91A-E361-4546-8623-6159B44B2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7952" y="199185"/>
            <a:ext cx="2464057" cy="114050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46F188-BAAB-4369-909A-22C957C89056}"/>
              </a:ext>
            </a:extLst>
          </p:cNvPr>
          <p:cNvSpPr txBox="1"/>
          <p:nvPr/>
        </p:nvSpPr>
        <p:spPr>
          <a:xfrm>
            <a:off x="784421" y="2228671"/>
            <a:ext cx="10623157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dirty="0" err="1"/>
              <a:t>Cilj</a:t>
            </a:r>
            <a:r>
              <a:rPr lang="en-US" sz="3200" dirty="0"/>
              <a:t> </a:t>
            </a:r>
            <a:r>
              <a:rPr lang="en-US" sz="3200" dirty="0" err="1"/>
              <a:t>predmeta</a:t>
            </a:r>
            <a:r>
              <a:rPr lang="en-US" sz="3200" dirty="0"/>
              <a:t> je da se </a:t>
            </a:r>
            <a:r>
              <a:rPr lang="en-US" sz="3200" dirty="0" err="1"/>
              <a:t>studenti</a:t>
            </a:r>
            <a:r>
              <a:rPr lang="en-US" sz="3200" dirty="0"/>
              <a:t> </a:t>
            </a:r>
            <a:r>
              <a:rPr lang="en-US" sz="3200" dirty="0" err="1"/>
              <a:t>detaljnije</a:t>
            </a:r>
            <a:r>
              <a:rPr lang="en-US" sz="3200" dirty="0"/>
              <a:t> </a:t>
            </a:r>
            <a:r>
              <a:rPr lang="en-US" sz="3200" dirty="0" err="1"/>
              <a:t>upoznaju</a:t>
            </a:r>
            <a:r>
              <a:rPr lang="en-US" sz="3200" dirty="0"/>
              <a:t> </a:t>
            </a:r>
            <a:r>
              <a:rPr lang="en-US" sz="3200" dirty="0" err="1"/>
              <a:t>sa</a:t>
            </a:r>
            <a:r>
              <a:rPr lang="en-US" sz="3200" dirty="0"/>
              <a:t> </a:t>
            </a:r>
            <a:r>
              <a:rPr lang="en-US" sz="3200" dirty="0" err="1"/>
              <a:t>različitim</a:t>
            </a:r>
            <a:r>
              <a:rPr lang="en-US" sz="3200" dirty="0"/>
              <a:t> </a:t>
            </a:r>
            <a:r>
              <a:rPr lang="en-US" sz="3200" dirty="0" err="1"/>
              <a:t>strategijama</a:t>
            </a:r>
            <a:r>
              <a:rPr lang="en-US" sz="3200" dirty="0"/>
              <a:t>, </a:t>
            </a:r>
            <a:r>
              <a:rPr lang="en-US" sz="3200" dirty="0" err="1"/>
              <a:t>metodama</a:t>
            </a:r>
            <a:r>
              <a:rPr lang="en-US" sz="3200" dirty="0"/>
              <a:t>, </a:t>
            </a:r>
            <a:r>
              <a:rPr lang="en-US" sz="3200" dirty="0" err="1"/>
              <a:t>pristupima</a:t>
            </a:r>
            <a:r>
              <a:rPr lang="en-US" sz="3200" dirty="0"/>
              <a:t>,</a:t>
            </a:r>
            <a:r>
              <a:rPr lang="sr-Latn-RS" sz="3200" dirty="0"/>
              <a:t> </a:t>
            </a:r>
            <a:r>
              <a:rPr lang="en-US" sz="3200" dirty="0" err="1"/>
              <a:t>tehnikama</a:t>
            </a:r>
            <a:r>
              <a:rPr lang="en-US" sz="3200" dirty="0"/>
              <a:t>, </a:t>
            </a:r>
            <a:r>
              <a:rPr lang="en-US" sz="3200" dirty="0" err="1"/>
              <a:t>alatima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aktivnostima</a:t>
            </a:r>
            <a:r>
              <a:rPr lang="en-US" sz="3200" dirty="0"/>
              <a:t> </a:t>
            </a:r>
            <a:r>
              <a:rPr lang="en-US" sz="3200" dirty="0" err="1"/>
              <a:t>upravljanja</a:t>
            </a:r>
            <a:r>
              <a:rPr lang="en-US" sz="3200" dirty="0"/>
              <a:t> </a:t>
            </a:r>
            <a:r>
              <a:rPr lang="en-US" sz="3200" dirty="0" err="1"/>
              <a:t>ljudskim</a:t>
            </a:r>
            <a:r>
              <a:rPr lang="en-US" sz="3200" dirty="0"/>
              <a:t> </a:t>
            </a:r>
            <a:r>
              <a:rPr lang="en-US" sz="3200" dirty="0" err="1"/>
              <a:t>resursima</a:t>
            </a:r>
            <a:r>
              <a:rPr lang="en-US" sz="3200" dirty="0"/>
              <a:t> u </a:t>
            </a:r>
            <a:r>
              <a:rPr lang="en-US" sz="3200" dirty="0" err="1"/>
              <a:t>logističkim</a:t>
            </a:r>
            <a:r>
              <a:rPr lang="en-US" sz="3200" dirty="0"/>
              <a:t> </a:t>
            </a:r>
            <a:r>
              <a:rPr lang="en-US" sz="3200" dirty="0" err="1"/>
              <a:t>kompanijama</a:t>
            </a:r>
            <a:r>
              <a:rPr lang="en-US" sz="3200" dirty="0"/>
              <a:t>. </a:t>
            </a:r>
            <a:endParaRPr lang="sr-Latn-RS" sz="3200" dirty="0"/>
          </a:p>
          <a:p>
            <a:pPr algn="just"/>
            <a:r>
              <a:rPr lang="sr-Latn-RS" sz="3200" dirty="0"/>
              <a:t>Takođe c</a:t>
            </a:r>
            <a:r>
              <a:rPr lang="en-US" sz="3200" dirty="0" err="1"/>
              <a:t>ilj</a:t>
            </a:r>
            <a:r>
              <a:rPr lang="en-US" sz="3200" dirty="0"/>
              <a:t> je </a:t>
            </a:r>
            <a:r>
              <a:rPr lang="sr-Latn-RS" sz="3200" dirty="0"/>
              <a:t>i </a:t>
            </a:r>
            <a:r>
              <a:rPr lang="en-US" sz="3200" dirty="0"/>
              <a:t>da</a:t>
            </a:r>
            <a:r>
              <a:rPr lang="sr-Latn-RS" sz="3200" dirty="0"/>
              <a:t> </a:t>
            </a:r>
            <a:r>
              <a:rPr lang="en-US" sz="3200" dirty="0" err="1"/>
              <a:t>studenti</a:t>
            </a:r>
            <a:r>
              <a:rPr lang="en-US" sz="3200" dirty="0"/>
              <a:t> </a:t>
            </a:r>
            <a:r>
              <a:rPr lang="en-US" sz="3200" dirty="0" err="1"/>
              <a:t>ovladaju</a:t>
            </a:r>
            <a:r>
              <a:rPr lang="en-US" sz="3200" dirty="0"/>
              <a:t> </a:t>
            </a:r>
            <a:r>
              <a:rPr lang="en-US" sz="3200" dirty="0" err="1"/>
              <a:t>teorijskim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praktičnim</a:t>
            </a:r>
            <a:r>
              <a:rPr lang="en-US" sz="3200" dirty="0"/>
              <a:t> </a:t>
            </a:r>
            <a:r>
              <a:rPr lang="en-US" sz="3200" dirty="0" err="1"/>
              <a:t>znanjima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veštinama</a:t>
            </a:r>
            <a:r>
              <a:rPr lang="en-US" sz="3200" dirty="0"/>
              <a:t> </a:t>
            </a:r>
            <a:r>
              <a:rPr lang="en-US" sz="3200" dirty="0" err="1"/>
              <a:t>neophodnim</a:t>
            </a:r>
            <a:r>
              <a:rPr lang="en-US" sz="3200" dirty="0"/>
              <a:t> za </a:t>
            </a:r>
            <a:r>
              <a:rPr lang="en-US" sz="3200" dirty="0" err="1"/>
              <a:t>uspešno</a:t>
            </a:r>
            <a:r>
              <a:rPr lang="en-US" sz="3200" dirty="0"/>
              <a:t> </a:t>
            </a:r>
            <a:r>
              <a:rPr lang="en-US" sz="3200" dirty="0" err="1"/>
              <a:t>upravljanje</a:t>
            </a:r>
            <a:r>
              <a:rPr lang="sr-Latn-RS" sz="3200" dirty="0"/>
              <a:t> </a:t>
            </a:r>
            <a:r>
              <a:rPr lang="en-US" sz="3200" dirty="0" err="1"/>
              <a:t>operativnim</a:t>
            </a:r>
            <a:r>
              <a:rPr lang="en-US" sz="3200" dirty="0"/>
              <a:t> </a:t>
            </a:r>
            <a:r>
              <a:rPr lang="en-US" sz="3200" dirty="0" err="1"/>
              <a:t>radom</a:t>
            </a:r>
            <a:r>
              <a:rPr lang="en-US" sz="3200" dirty="0"/>
              <a:t> </a:t>
            </a:r>
            <a:r>
              <a:rPr lang="en-US" sz="3200" dirty="0" err="1"/>
              <a:t>zaposlenih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različitim</a:t>
            </a:r>
            <a:r>
              <a:rPr lang="en-US" sz="3200" dirty="0"/>
              <a:t> </a:t>
            </a:r>
            <a:r>
              <a:rPr lang="en-US" sz="3200" dirty="0" err="1"/>
              <a:t>nivoima</a:t>
            </a:r>
            <a:r>
              <a:rPr lang="en-US" sz="3200" dirty="0"/>
              <a:t> u </a:t>
            </a:r>
            <a:r>
              <a:rPr lang="en-US" sz="3200" dirty="0" err="1"/>
              <a:t>logističkim</a:t>
            </a:r>
            <a:r>
              <a:rPr lang="en-US" sz="3200" dirty="0"/>
              <a:t> </a:t>
            </a:r>
            <a:r>
              <a:rPr lang="en-US" sz="3200" dirty="0" err="1"/>
              <a:t>kompanijama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4450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9C889-AF76-44A4-9F78-11536B382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661" y="698420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3200" dirty="0"/>
              <a:t>Sadržaj predmeta – teorijska nastava</a:t>
            </a:r>
            <a:endParaRPr lang="en-US" sz="32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B98B91A-E361-4546-8623-6159B44B2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445" y="164917"/>
            <a:ext cx="2305261" cy="106700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46F188-BAAB-4369-909A-22C957C89056}"/>
              </a:ext>
            </a:extLst>
          </p:cNvPr>
          <p:cNvSpPr txBox="1"/>
          <p:nvPr/>
        </p:nvSpPr>
        <p:spPr>
          <a:xfrm>
            <a:off x="1201687" y="1795537"/>
            <a:ext cx="10623157" cy="5093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500" dirty="0" err="1"/>
              <a:t>Značaj</a:t>
            </a:r>
            <a:r>
              <a:rPr lang="en-US" sz="2500" dirty="0"/>
              <a:t>, mesto </a:t>
            </a:r>
            <a:r>
              <a:rPr lang="en-US" sz="2500" dirty="0" err="1"/>
              <a:t>i</a:t>
            </a:r>
            <a:r>
              <a:rPr lang="en-US" sz="2500" dirty="0"/>
              <a:t> </a:t>
            </a:r>
            <a:r>
              <a:rPr lang="en-US" sz="2500" dirty="0" err="1"/>
              <a:t>uloga</a:t>
            </a:r>
            <a:r>
              <a:rPr lang="en-US" sz="2500" dirty="0"/>
              <a:t> </a:t>
            </a:r>
            <a:r>
              <a:rPr lang="en-US" sz="2500" dirty="0" err="1"/>
              <a:t>upravljanja</a:t>
            </a:r>
            <a:r>
              <a:rPr lang="en-US" sz="2500" dirty="0"/>
              <a:t> </a:t>
            </a:r>
            <a:r>
              <a:rPr lang="en-US" sz="2500" dirty="0" err="1"/>
              <a:t>ljudskim</a:t>
            </a:r>
            <a:r>
              <a:rPr lang="en-US" sz="2500" dirty="0"/>
              <a:t> </a:t>
            </a:r>
            <a:r>
              <a:rPr lang="en-US" sz="2500" dirty="0" err="1"/>
              <a:t>resursima</a:t>
            </a:r>
            <a:r>
              <a:rPr lang="en-US" sz="2500" dirty="0"/>
              <a:t> u </a:t>
            </a:r>
            <a:r>
              <a:rPr lang="en-US" sz="2500" dirty="0" err="1"/>
              <a:t>logistici</a:t>
            </a:r>
            <a:r>
              <a:rPr lang="en-US" sz="2500" dirty="0"/>
              <a:t>; </a:t>
            </a:r>
            <a:endParaRPr lang="sr-Latn-RS" sz="25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2500" dirty="0"/>
              <a:t>P</a:t>
            </a:r>
            <a:r>
              <a:rPr lang="en-US" sz="2500" dirty="0" err="1"/>
              <a:t>laniranje</a:t>
            </a:r>
            <a:r>
              <a:rPr lang="en-US" sz="2500" dirty="0"/>
              <a:t> </a:t>
            </a:r>
            <a:r>
              <a:rPr lang="en-US" sz="2500" dirty="0" err="1"/>
              <a:t>i</a:t>
            </a:r>
            <a:r>
              <a:rPr lang="en-US" sz="2500" dirty="0"/>
              <a:t> </a:t>
            </a:r>
            <a:r>
              <a:rPr lang="en-US" sz="2500" dirty="0" err="1"/>
              <a:t>implementacija</a:t>
            </a:r>
            <a:r>
              <a:rPr lang="en-US" sz="2500" dirty="0"/>
              <a:t> </a:t>
            </a:r>
            <a:r>
              <a:rPr lang="en-US" sz="2500" dirty="0" err="1"/>
              <a:t>strategija</a:t>
            </a:r>
            <a:r>
              <a:rPr lang="sr-Latn-RS" sz="2500" dirty="0"/>
              <a:t> </a:t>
            </a:r>
            <a:r>
              <a:rPr lang="en-US" sz="2500" dirty="0" err="1"/>
              <a:t>upravljanja</a:t>
            </a:r>
            <a:r>
              <a:rPr lang="en-US" sz="2500" dirty="0"/>
              <a:t> </a:t>
            </a:r>
            <a:r>
              <a:rPr lang="en-US" sz="2500" dirty="0" err="1"/>
              <a:t>ljudskim</a:t>
            </a:r>
            <a:r>
              <a:rPr lang="en-US" sz="2500" dirty="0"/>
              <a:t> </a:t>
            </a:r>
            <a:r>
              <a:rPr lang="en-US" sz="2500" dirty="0" err="1"/>
              <a:t>resursima</a:t>
            </a:r>
            <a:r>
              <a:rPr lang="en-US" sz="2500" dirty="0"/>
              <a:t>; </a:t>
            </a:r>
            <a:endParaRPr lang="sr-Latn-RS" sz="25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2500" dirty="0"/>
              <a:t>D</a:t>
            </a:r>
            <a:r>
              <a:rPr lang="en-US" sz="2500" dirty="0" err="1"/>
              <a:t>efinisanje</a:t>
            </a:r>
            <a:r>
              <a:rPr lang="en-US" sz="2500" dirty="0"/>
              <a:t> </a:t>
            </a:r>
            <a:r>
              <a:rPr lang="en-US" sz="2500" dirty="0" err="1"/>
              <a:t>i</a:t>
            </a:r>
            <a:r>
              <a:rPr lang="en-US" sz="2500" dirty="0"/>
              <a:t> </a:t>
            </a:r>
            <a:r>
              <a:rPr lang="en-US" sz="2500" dirty="0" err="1"/>
              <a:t>raspoređivanje</a:t>
            </a:r>
            <a:r>
              <a:rPr lang="en-US" sz="2500" dirty="0"/>
              <a:t> </a:t>
            </a:r>
            <a:r>
              <a:rPr lang="en-US" sz="2500" dirty="0" err="1"/>
              <a:t>zaposlenih</a:t>
            </a:r>
            <a:r>
              <a:rPr lang="en-US" sz="2500" dirty="0"/>
              <a:t> </a:t>
            </a:r>
            <a:r>
              <a:rPr lang="en-US" sz="2500" dirty="0" err="1"/>
              <a:t>na</a:t>
            </a:r>
            <a:r>
              <a:rPr lang="en-US" sz="2500" dirty="0"/>
              <a:t> </a:t>
            </a:r>
            <a:r>
              <a:rPr lang="en-US" sz="2500" dirty="0" err="1"/>
              <a:t>radne</a:t>
            </a:r>
            <a:r>
              <a:rPr lang="en-US" sz="2500" dirty="0"/>
              <a:t> </a:t>
            </a:r>
            <a:r>
              <a:rPr lang="en-US" sz="2500" dirty="0" err="1"/>
              <a:t>zadatke</a:t>
            </a:r>
            <a:r>
              <a:rPr lang="en-US" sz="2500" dirty="0"/>
              <a:t>; </a:t>
            </a:r>
            <a:endParaRPr lang="sr-Latn-RS" sz="25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2500" dirty="0"/>
              <a:t>M</a:t>
            </a:r>
            <a:r>
              <a:rPr lang="en-US" sz="2500" dirty="0" err="1"/>
              <a:t>erenje</a:t>
            </a:r>
            <a:r>
              <a:rPr lang="sr-Latn-RS" sz="2500" dirty="0"/>
              <a:t> </a:t>
            </a:r>
            <a:r>
              <a:rPr lang="en-US" sz="2500" dirty="0" err="1"/>
              <a:t>performansi</a:t>
            </a:r>
            <a:r>
              <a:rPr lang="en-US" sz="2500" dirty="0"/>
              <a:t> </a:t>
            </a:r>
            <a:r>
              <a:rPr lang="en-US" sz="2500" dirty="0" err="1"/>
              <a:t>zaposlenih</a:t>
            </a:r>
            <a:r>
              <a:rPr lang="en-US" sz="2500" dirty="0"/>
              <a:t> (</a:t>
            </a:r>
            <a:r>
              <a:rPr lang="en-US" sz="2500" dirty="0" err="1"/>
              <a:t>radnih</a:t>
            </a:r>
            <a:r>
              <a:rPr lang="en-US" sz="2500" dirty="0"/>
              <a:t> </a:t>
            </a:r>
            <a:r>
              <a:rPr lang="en-US" sz="2500" dirty="0" err="1"/>
              <a:t>učinaka</a:t>
            </a:r>
            <a:r>
              <a:rPr lang="en-US" sz="2500" dirty="0"/>
              <a:t>, </a:t>
            </a:r>
            <a:r>
              <a:rPr lang="en-US" sz="2500" dirty="0" err="1"/>
              <a:t>sistemi</a:t>
            </a:r>
            <a:r>
              <a:rPr lang="en-US" sz="2500" dirty="0"/>
              <a:t> </a:t>
            </a:r>
            <a:r>
              <a:rPr lang="en-US" sz="2500" dirty="0" err="1"/>
              <a:t>nagrađivanja</a:t>
            </a:r>
            <a:r>
              <a:rPr lang="en-US" sz="2500" dirty="0"/>
              <a:t> </a:t>
            </a:r>
            <a:r>
              <a:rPr lang="en-US" sz="2500" dirty="0" err="1"/>
              <a:t>i</a:t>
            </a:r>
            <a:r>
              <a:rPr lang="en-US" sz="2500" dirty="0"/>
              <a:t> </a:t>
            </a:r>
            <a:r>
              <a:rPr lang="en-US" sz="2500" dirty="0" err="1"/>
              <a:t>kažnjavanja</a:t>
            </a:r>
            <a:r>
              <a:rPr lang="en-US" sz="2500" dirty="0"/>
              <a:t>); </a:t>
            </a:r>
            <a:endParaRPr lang="sr-Latn-RS" sz="25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2500" dirty="0"/>
              <a:t>Z</a:t>
            </a:r>
            <a:r>
              <a:rPr lang="en-US" sz="2500" dirty="0" err="1"/>
              <a:t>adržavanje</a:t>
            </a:r>
            <a:r>
              <a:rPr lang="en-US" sz="2500" dirty="0"/>
              <a:t> </a:t>
            </a:r>
            <a:r>
              <a:rPr lang="en-US" sz="2500" dirty="0" err="1"/>
              <a:t>i</a:t>
            </a:r>
            <a:r>
              <a:rPr lang="en-US" sz="2500" dirty="0"/>
              <a:t> </a:t>
            </a:r>
            <a:r>
              <a:rPr lang="en-US" sz="2500" dirty="0" err="1"/>
              <a:t>motivacija</a:t>
            </a:r>
            <a:r>
              <a:rPr lang="sr-Latn-RS" sz="2500" dirty="0"/>
              <a:t> </a:t>
            </a:r>
            <a:r>
              <a:rPr lang="en-US" sz="2500" dirty="0" err="1"/>
              <a:t>zaposlenih</a:t>
            </a:r>
            <a:r>
              <a:rPr lang="en-US" sz="2500" dirty="0"/>
              <a:t> (</a:t>
            </a:r>
            <a:r>
              <a:rPr lang="en-US" sz="2500" dirty="0" err="1"/>
              <a:t>upravljanje</a:t>
            </a:r>
            <a:r>
              <a:rPr lang="en-US" sz="2500" dirty="0"/>
              <a:t> </a:t>
            </a:r>
            <a:r>
              <a:rPr lang="en-US" sz="2500" dirty="0" err="1"/>
              <a:t>fluktuacijom</a:t>
            </a:r>
            <a:r>
              <a:rPr lang="en-US" sz="2500" dirty="0"/>
              <a:t>); </a:t>
            </a:r>
            <a:endParaRPr lang="sr-Latn-RS" sz="25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2500" dirty="0"/>
              <a:t>P</a:t>
            </a:r>
            <a:r>
              <a:rPr lang="en-US" sz="2500" dirty="0" err="1"/>
              <a:t>oslovna</a:t>
            </a:r>
            <a:r>
              <a:rPr lang="en-US" sz="2500" dirty="0"/>
              <a:t> </a:t>
            </a:r>
            <a:r>
              <a:rPr lang="en-US" sz="2500" dirty="0" err="1"/>
              <a:t>komunikacija</a:t>
            </a:r>
            <a:r>
              <a:rPr lang="en-US" sz="2500" dirty="0"/>
              <a:t>; </a:t>
            </a:r>
            <a:endParaRPr lang="sr-Latn-RS" sz="25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2500" dirty="0"/>
              <a:t>U</a:t>
            </a:r>
            <a:r>
              <a:rPr lang="en-US" sz="2500" dirty="0" err="1"/>
              <a:t>pravljanje</a:t>
            </a:r>
            <a:r>
              <a:rPr lang="en-US" sz="2500" dirty="0"/>
              <a:t> </a:t>
            </a:r>
            <a:r>
              <a:rPr lang="en-US" sz="2500" dirty="0" err="1"/>
              <a:t>stresom</a:t>
            </a:r>
            <a:r>
              <a:rPr lang="en-US" sz="2500" dirty="0"/>
              <a:t>; </a:t>
            </a:r>
            <a:endParaRPr lang="sr-Latn-RS" sz="25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2500" dirty="0"/>
              <a:t>L</a:t>
            </a:r>
            <a:r>
              <a:rPr lang="en-US" sz="2500" dirty="0" err="1"/>
              <a:t>iderstvo</a:t>
            </a:r>
            <a:r>
              <a:rPr lang="en-US" sz="2500" dirty="0"/>
              <a:t>; </a:t>
            </a:r>
            <a:endParaRPr lang="sr-Latn-RS" sz="25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500" dirty="0" err="1"/>
              <a:t>Upravljanje</a:t>
            </a:r>
            <a:r>
              <a:rPr lang="sr-Latn-RS" sz="2500" dirty="0"/>
              <a:t> </a:t>
            </a:r>
            <a:r>
              <a:rPr lang="en-US" sz="2500" dirty="0" err="1"/>
              <a:t>vremenom</a:t>
            </a:r>
            <a:r>
              <a:rPr lang="en-US" sz="2500" dirty="0"/>
              <a:t>; </a:t>
            </a:r>
            <a:endParaRPr lang="sr-Latn-RS" sz="25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2500" dirty="0"/>
              <a:t>U</a:t>
            </a:r>
            <a:r>
              <a:rPr lang="en-US" sz="2500" dirty="0" err="1"/>
              <a:t>pravljanje</a:t>
            </a:r>
            <a:r>
              <a:rPr lang="en-US" sz="2500" dirty="0"/>
              <a:t> </a:t>
            </a:r>
            <a:r>
              <a:rPr lang="en-US" sz="2500" dirty="0" err="1"/>
              <a:t>konfliktima</a:t>
            </a:r>
            <a:r>
              <a:rPr lang="en-US" sz="2500" dirty="0"/>
              <a:t>; </a:t>
            </a:r>
            <a:endParaRPr lang="sr-Latn-RS" sz="25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2500" dirty="0"/>
              <a:t>B</a:t>
            </a:r>
            <a:r>
              <a:rPr lang="en-US" sz="2500" dirty="0" err="1"/>
              <a:t>ezbednost</a:t>
            </a:r>
            <a:r>
              <a:rPr lang="en-US" sz="2500" dirty="0"/>
              <a:t> </a:t>
            </a:r>
            <a:r>
              <a:rPr lang="en-US" sz="2500" dirty="0" err="1"/>
              <a:t>i</a:t>
            </a:r>
            <a:r>
              <a:rPr lang="en-US" sz="2500" dirty="0"/>
              <a:t> </a:t>
            </a:r>
            <a:r>
              <a:rPr lang="en-US" sz="2500" dirty="0" err="1"/>
              <a:t>zdravlje</a:t>
            </a:r>
            <a:r>
              <a:rPr lang="en-US" sz="2500" dirty="0"/>
              <a:t> </a:t>
            </a:r>
            <a:r>
              <a:rPr lang="en-US" sz="2500" dirty="0" err="1"/>
              <a:t>na</a:t>
            </a:r>
            <a:r>
              <a:rPr lang="en-US" sz="2500" dirty="0"/>
              <a:t> </a:t>
            </a:r>
            <a:r>
              <a:rPr lang="en-US" sz="2500" dirty="0" err="1"/>
              <a:t>radu</a:t>
            </a:r>
            <a:r>
              <a:rPr lang="en-US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532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9C889-AF76-44A4-9F78-11536B382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318" y="661258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3200" dirty="0"/>
              <a:t>Sadržaj predmeta – praktična nastava</a:t>
            </a:r>
            <a:endParaRPr lang="en-US" sz="32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B98B91A-E361-4546-8623-6159B44B2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078" y="127755"/>
            <a:ext cx="2305261" cy="106700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46F188-BAAB-4369-909A-22C957C89056}"/>
              </a:ext>
            </a:extLst>
          </p:cNvPr>
          <p:cNvSpPr txBox="1"/>
          <p:nvPr/>
        </p:nvSpPr>
        <p:spPr>
          <a:xfrm>
            <a:off x="1130663" y="1795537"/>
            <a:ext cx="10623157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500" dirty="0"/>
              <a:t>U </a:t>
            </a:r>
            <a:r>
              <a:rPr lang="en-US" sz="2500" dirty="0" err="1"/>
              <a:t>okviru</a:t>
            </a:r>
            <a:r>
              <a:rPr lang="en-US" sz="2500" dirty="0"/>
              <a:t> </a:t>
            </a:r>
            <a:r>
              <a:rPr lang="en-US" sz="2500" dirty="0" err="1"/>
              <a:t>praktične</a:t>
            </a:r>
            <a:r>
              <a:rPr lang="en-US" sz="2500" dirty="0"/>
              <a:t> </a:t>
            </a:r>
            <a:r>
              <a:rPr lang="en-US" sz="2500" dirty="0" err="1"/>
              <a:t>nastave</a:t>
            </a:r>
            <a:r>
              <a:rPr lang="en-US" sz="2500" dirty="0"/>
              <a:t> </a:t>
            </a:r>
            <a:r>
              <a:rPr lang="en-US" sz="2500" dirty="0" err="1"/>
              <a:t>studenti</a:t>
            </a:r>
            <a:r>
              <a:rPr lang="en-US" sz="2500" dirty="0"/>
              <a:t> </a:t>
            </a:r>
            <a:r>
              <a:rPr lang="en-US" sz="2500" dirty="0" err="1"/>
              <a:t>će</a:t>
            </a:r>
            <a:r>
              <a:rPr lang="en-US" sz="2500" dirty="0"/>
              <a:t> </a:t>
            </a:r>
            <a:r>
              <a:rPr lang="en-US" sz="2500" dirty="0" err="1"/>
              <a:t>raditi</a:t>
            </a:r>
            <a:r>
              <a:rPr lang="en-US" sz="2500" dirty="0"/>
              <a:t> </a:t>
            </a:r>
            <a:r>
              <a:rPr lang="en-US" sz="2500" dirty="0" err="1"/>
              <a:t>studije</a:t>
            </a:r>
            <a:r>
              <a:rPr lang="en-US" sz="2500" dirty="0"/>
              <a:t> </a:t>
            </a:r>
            <a:r>
              <a:rPr lang="en-US" sz="2500" dirty="0" err="1"/>
              <a:t>slučaja</a:t>
            </a:r>
            <a:r>
              <a:rPr lang="en-US" sz="2500" dirty="0"/>
              <a:t> </a:t>
            </a:r>
            <a:r>
              <a:rPr lang="en-US" sz="2500" dirty="0" err="1"/>
              <a:t>i</a:t>
            </a:r>
            <a:r>
              <a:rPr lang="en-US" sz="2500" dirty="0"/>
              <a:t> </a:t>
            </a:r>
            <a:r>
              <a:rPr lang="en-US" sz="2500" dirty="0" err="1"/>
              <a:t>projektne</a:t>
            </a:r>
            <a:r>
              <a:rPr lang="en-US" sz="2500" dirty="0"/>
              <a:t> </a:t>
            </a:r>
            <a:r>
              <a:rPr lang="en-US" sz="2500" dirty="0" err="1"/>
              <a:t>zadatke</a:t>
            </a:r>
            <a:r>
              <a:rPr lang="en-US" sz="2500" dirty="0"/>
              <a:t> </a:t>
            </a:r>
            <a:r>
              <a:rPr lang="en-US" sz="2500" dirty="0" err="1"/>
              <a:t>gde</a:t>
            </a:r>
            <a:r>
              <a:rPr lang="en-US" sz="2500" dirty="0"/>
              <a:t> </a:t>
            </a:r>
            <a:r>
              <a:rPr lang="en-US" sz="2500" dirty="0" err="1"/>
              <a:t>će</a:t>
            </a:r>
            <a:r>
              <a:rPr lang="en-US" sz="2500" dirty="0"/>
              <a:t> </a:t>
            </a:r>
            <a:r>
              <a:rPr lang="en-US" sz="2500" dirty="0" err="1"/>
              <a:t>primenjivati</a:t>
            </a:r>
            <a:r>
              <a:rPr lang="sr-Latn-RS" sz="2500" dirty="0"/>
              <a:t> </a:t>
            </a:r>
            <a:r>
              <a:rPr lang="en-US" sz="2500" dirty="0" err="1"/>
              <a:t>stečena</a:t>
            </a:r>
            <a:r>
              <a:rPr lang="en-US" sz="2500" dirty="0"/>
              <a:t> </a:t>
            </a:r>
            <a:r>
              <a:rPr lang="en-US" sz="2500" dirty="0" err="1"/>
              <a:t>teorijska</a:t>
            </a:r>
            <a:r>
              <a:rPr lang="en-US" sz="2500" dirty="0"/>
              <a:t> </a:t>
            </a:r>
            <a:r>
              <a:rPr lang="en-US" sz="2500" dirty="0" err="1"/>
              <a:t>znanja</a:t>
            </a:r>
            <a:r>
              <a:rPr lang="en-US" sz="2500" dirty="0"/>
              <a:t> </a:t>
            </a:r>
            <a:r>
              <a:rPr lang="en-US" sz="2500" dirty="0" err="1"/>
              <a:t>i</a:t>
            </a:r>
            <a:r>
              <a:rPr lang="en-US" sz="2500" dirty="0"/>
              <a:t> </a:t>
            </a:r>
            <a:r>
              <a:rPr lang="en-US" sz="2500" dirty="0" err="1"/>
              <a:t>veštine</a:t>
            </a:r>
            <a:r>
              <a:rPr lang="en-US" sz="2500" dirty="0"/>
              <a:t>, </a:t>
            </a:r>
            <a:r>
              <a:rPr lang="en-US" sz="2500" dirty="0" err="1"/>
              <a:t>odnosno</a:t>
            </a:r>
            <a:r>
              <a:rPr lang="en-US" sz="2500" dirty="0"/>
              <a:t> </a:t>
            </a:r>
            <a:r>
              <a:rPr lang="en-US" sz="2500" dirty="0" err="1"/>
              <a:t>koristiti</a:t>
            </a:r>
            <a:r>
              <a:rPr lang="en-US" sz="2500" dirty="0"/>
              <a:t> </a:t>
            </a:r>
            <a:r>
              <a:rPr lang="en-US" sz="2500" dirty="0" err="1"/>
              <a:t>različite</a:t>
            </a:r>
            <a:r>
              <a:rPr lang="en-US" sz="2500" dirty="0"/>
              <a:t> </a:t>
            </a:r>
            <a:r>
              <a:rPr lang="en-US" sz="2500" dirty="0" err="1"/>
              <a:t>pristupe</a:t>
            </a:r>
            <a:r>
              <a:rPr lang="en-US" sz="2500" dirty="0"/>
              <a:t>, </a:t>
            </a:r>
            <a:r>
              <a:rPr lang="en-US" sz="2500" dirty="0" err="1"/>
              <a:t>postupke</a:t>
            </a:r>
            <a:r>
              <a:rPr lang="en-US" sz="2500" dirty="0"/>
              <a:t>, </a:t>
            </a:r>
            <a:r>
              <a:rPr lang="en-US" sz="2500" dirty="0" err="1"/>
              <a:t>metode</a:t>
            </a:r>
            <a:r>
              <a:rPr lang="en-US" sz="2500" dirty="0"/>
              <a:t> </a:t>
            </a:r>
            <a:r>
              <a:rPr lang="en-US" sz="2500" dirty="0" err="1"/>
              <a:t>i</a:t>
            </a:r>
            <a:r>
              <a:rPr lang="en-US" sz="2500" dirty="0"/>
              <a:t> </a:t>
            </a:r>
            <a:r>
              <a:rPr lang="en-US" sz="2500" dirty="0" err="1"/>
              <a:t>tehnike</a:t>
            </a:r>
            <a:r>
              <a:rPr lang="en-US" sz="2500" dirty="0"/>
              <a:t>. Na</a:t>
            </a:r>
            <a:r>
              <a:rPr lang="sr-Latn-RS" sz="2500" dirty="0"/>
              <a:t> </a:t>
            </a:r>
            <a:r>
              <a:rPr lang="en-US" sz="2500" dirty="0" err="1"/>
              <a:t>vežbama</a:t>
            </a:r>
            <a:r>
              <a:rPr lang="en-US" sz="2500" dirty="0"/>
              <a:t> </a:t>
            </a:r>
            <a:r>
              <a:rPr lang="en-US" sz="2500" dirty="0" err="1"/>
              <a:t>i</a:t>
            </a:r>
            <a:r>
              <a:rPr lang="en-US" sz="2500" dirty="0"/>
              <a:t> </a:t>
            </a:r>
            <a:r>
              <a:rPr lang="en-US" sz="2500" dirty="0" err="1"/>
              <a:t>kroz</a:t>
            </a:r>
            <a:r>
              <a:rPr lang="en-US" sz="2500" dirty="0"/>
              <a:t> </a:t>
            </a:r>
            <a:r>
              <a:rPr lang="en-US" sz="2500" dirty="0" err="1"/>
              <a:t>istraživačke</a:t>
            </a:r>
            <a:r>
              <a:rPr lang="en-US" sz="2500" dirty="0"/>
              <a:t> </a:t>
            </a:r>
            <a:r>
              <a:rPr lang="en-US" sz="2500" dirty="0" err="1"/>
              <a:t>radove</a:t>
            </a:r>
            <a:r>
              <a:rPr lang="en-US" sz="2500" dirty="0"/>
              <a:t> </a:t>
            </a:r>
            <a:r>
              <a:rPr lang="en-US" sz="2500" dirty="0" err="1"/>
              <a:t>studenata</a:t>
            </a:r>
            <a:r>
              <a:rPr lang="en-US" sz="2500" dirty="0"/>
              <a:t> </a:t>
            </a:r>
            <a:r>
              <a:rPr lang="en-US" sz="2500" dirty="0" err="1"/>
              <a:t>povezivaće</a:t>
            </a:r>
            <a:r>
              <a:rPr lang="en-US" sz="2500" dirty="0"/>
              <a:t> se </a:t>
            </a:r>
            <a:r>
              <a:rPr lang="en-US" sz="2500" dirty="0" err="1"/>
              <a:t>teorijska</a:t>
            </a:r>
            <a:r>
              <a:rPr lang="en-US" sz="2500" dirty="0"/>
              <a:t> </a:t>
            </a:r>
            <a:r>
              <a:rPr lang="en-US" sz="2500" dirty="0" err="1"/>
              <a:t>znanja</a:t>
            </a:r>
            <a:r>
              <a:rPr lang="en-US" sz="2500" dirty="0"/>
              <a:t> </a:t>
            </a:r>
            <a:r>
              <a:rPr lang="en-US" sz="2500" dirty="0" err="1"/>
              <a:t>i</a:t>
            </a:r>
            <a:r>
              <a:rPr lang="en-US" sz="2500" dirty="0"/>
              <a:t> </a:t>
            </a:r>
            <a:r>
              <a:rPr lang="en-US" sz="2500" dirty="0" err="1"/>
              <a:t>praktični</a:t>
            </a:r>
            <a:r>
              <a:rPr lang="en-US" sz="2500" dirty="0"/>
              <a:t> </a:t>
            </a:r>
            <a:r>
              <a:rPr lang="en-US" sz="2500" dirty="0" err="1"/>
              <a:t>problemi</a:t>
            </a:r>
            <a:r>
              <a:rPr lang="en-US" sz="2500" dirty="0"/>
              <a:t> </a:t>
            </a:r>
            <a:r>
              <a:rPr lang="en-US" sz="2500" dirty="0" err="1"/>
              <a:t>vezani</a:t>
            </a:r>
            <a:r>
              <a:rPr lang="sr-Latn-RS" sz="2500" dirty="0"/>
              <a:t> </a:t>
            </a:r>
            <a:r>
              <a:rPr lang="en-US" sz="2500" dirty="0"/>
              <a:t>za: </a:t>
            </a:r>
            <a:r>
              <a:rPr lang="en-US" sz="2500" dirty="0" err="1"/>
              <a:t>upravljanje</a:t>
            </a:r>
            <a:r>
              <a:rPr lang="en-US" sz="2500" dirty="0"/>
              <a:t> </a:t>
            </a:r>
            <a:r>
              <a:rPr lang="en-US" sz="2500" dirty="0" err="1"/>
              <a:t>ljudskim</a:t>
            </a:r>
            <a:r>
              <a:rPr lang="en-US" sz="2500" dirty="0"/>
              <a:t> </a:t>
            </a:r>
            <a:r>
              <a:rPr lang="en-US" sz="2500" dirty="0" err="1"/>
              <a:t>resursima</a:t>
            </a:r>
            <a:r>
              <a:rPr lang="en-US" sz="2500" dirty="0"/>
              <a:t>, </a:t>
            </a:r>
            <a:r>
              <a:rPr lang="en-US" sz="2500" dirty="0" err="1"/>
              <a:t>upravljanje</a:t>
            </a:r>
            <a:r>
              <a:rPr lang="en-US" sz="2500" dirty="0"/>
              <a:t> </a:t>
            </a:r>
            <a:r>
              <a:rPr lang="en-US" sz="2500" dirty="0" err="1"/>
              <a:t>vremenom</a:t>
            </a:r>
            <a:r>
              <a:rPr lang="en-US" sz="2500" dirty="0"/>
              <a:t>; </a:t>
            </a:r>
            <a:r>
              <a:rPr lang="en-US" sz="2500" dirty="0" err="1"/>
              <a:t>raspoređivanje</a:t>
            </a:r>
            <a:r>
              <a:rPr lang="en-US" sz="2500" dirty="0"/>
              <a:t> </a:t>
            </a:r>
            <a:r>
              <a:rPr lang="en-US" sz="2500" dirty="0" err="1"/>
              <a:t>radnika</a:t>
            </a:r>
            <a:r>
              <a:rPr lang="en-US" sz="2500" dirty="0"/>
              <a:t> </a:t>
            </a:r>
            <a:r>
              <a:rPr lang="en-US" sz="2500" dirty="0" err="1"/>
              <a:t>na</a:t>
            </a:r>
            <a:r>
              <a:rPr lang="en-US" sz="2500" dirty="0"/>
              <a:t> </a:t>
            </a:r>
            <a:r>
              <a:rPr lang="en-US" sz="2500" dirty="0" err="1"/>
              <a:t>radne</a:t>
            </a:r>
            <a:r>
              <a:rPr lang="en-US" sz="2500" dirty="0"/>
              <a:t> </a:t>
            </a:r>
            <a:r>
              <a:rPr lang="en-US" sz="2500" dirty="0" err="1"/>
              <a:t>zadatke</a:t>
            </a:r>
            <a:r>
              <a:rPr lang="en-US" sz="2500" dirty="0"/>
              <a:t>; </a:t>
            </a:r>
            <a:r>
              <a:rPr lang="en-US" sz="2500" dirty="0" err="1"/>
              <a:t>merenje</a:t>
            </a:r>
            <a:r>
              <a:rPr lang="sr-Latn-RS" sz="2500" dirty="0"/>
              <a:t> </a:t>
            </a:r>
            <a:r>
              <a:rPr lang="en-US" sz="2500" dirty="0" err="1"/>
              <a:t>učinka</a:t>
            </a:r>
            <a:r>
              <a:rPr lang="en-US" sz="2500" dirty="0"/>
              <a:t> </a:t>
            </a:r>
            <a:r>
              <a:rPr lang="en-US" sz="2500" dirty="0" err="1"/>
              <a:t>zaposlenih</a:t>
            </a:r>
            <a:r>
              <a:rPr lang="en-US" sz="2500" dirty="0"/>
              <a:t> </a:t>
            </a:r>
            <a:r>
              <a:rPr lang="en-US" sz="2500" dirty="0" err="1"/>
              <a:t>kroz</a:t>
            </a:r>
            <a:r>
              <a:rPr lang="en-US" sz="2500" dirty="0"/>
              <a:t> </a:t>
            </a:r>
            <a:r>
              <a:rPr lang="en-US" sz="2500" dirty="0" err="1"/>
              <a:t>sisteme</a:t>
            </a:r>
            <a:r>
              <a:rPr lang="en-US" sz="2500" dirty="0"/>
              <a:t> </a:t>
            </a:r>
            <a:r>
              <a:rPr lang="en-US" sz="2500" dirty="0" err="1"/>
              <a:t>nagrađivanja</a:t>
            </a:r>
            <a:r>
              <a:rPr lang="en-US" sz="2500" dirty="0"/>
              <a:t> </a:t>
            </a:r>
            <a:r>
              <a:rPr lang="en-US" sz="2500" dirty="0" err="1"/>
              <a:t>i</a:t>
            </a:r>
            <a:r>
              <a:rPr lang="en-US" sz="2500" dirty="0"/>
              <a:t> </a:t>
            </a:r>
            <a:r>
              <a:rPr lang="en-US" sz="2500" dirty="0" err="1"/>
              <a:t>kažnjavanja</a:t>
            </a:r>
            <a:r>
              <a:rPr lang="en-US" sz="2500" dirty="0"/>
              <a:t>; </a:t>
            </a:r>
            <a:r>
              <a:rPr lang="en-US" sz="2500" dirty="0" err="1"/>
              <a:t>merenje</a:t>
            </a:r>
            <a:r>
              <a:rPr lang="en-US" sz="2500" dirty="0"/>
              <a:t> </a:t>
            </a:r>
            <a:r>
              <a:rPr lang="en-US" sz="2500" dirty="0" err="1"/>
              <a:t>i</a:t>
            </a:r>
            <a:r>
              <a:rPr lang="en-US" sz="2500" dirty="0"/>
              <a:t> </a:t>
            </a:r>
            <a:r>
              <a:rPr lang="en-US" sz="2500" dirty="0" err="1"/>
              <a:t>praćenje</a:t>
            </a:r>
            <a:r>
              <a:rPr lang="en-US" sz="2500" dirty="0"/>
              <a:t> </a:t>
            </a:r>
            <a:r>
              <a:rPr lang="en-US" sz="2500" dirty="0" err="1"/>
              <a:t>performansi</a:t>
            </a:r>
            <a:r>
              <a:rPr lang="en-US" sz="2500" dirty="0"/>
              <a:t> </a:t>
            </a:r>
            <a:r>
              <a:rPr lang="en-US" sz="2500" dirty="0" err="1"/>
              <a:t>zaposlenih</a:t>
            </a:r>
            <a:r>
              <a:rPr lang="en-US" sz="2500" dirty="0"/>
              <a:t>;</a:t>
            </a:r>
            <a:r>
              <a:rPr lang="sr-Latn-RS" sz="2500" dirty="0"/>
              <a:t> </a:t>
            </a:r>
            <a:r>
              <a:rPr lang="en-US" sz="2500" dirty="0" err="1"/>
              <a:t>pravljenje</a:t>
            </a:r>
            <a:r>
              <a:rPr lang="en-US" sz="2500" dirty="0"/>
              <a:t> </a:t>
            </a:r>
            <a:r>
              <a:rPr lang="en-US" sz="2500" dirty="0" err="1"/>
              <a:t>planova</a:t>
            </a:r>
            <a:r>
              <a:rPr lang="en-US" sz="2500" dirty="0"/>
              <a:t> </a:t>
            </a:r>
            <a:r>
              <a:rPr lang="en-US" sz="2500" dirty="0" err="1"/>
              <a:t>procena</a:t>
            </a:r>
            <a:r>
              <a:rPr lang="en-US" sz="2500" dirty="0"/>
              <a:t> </a:t>
            </a:r>
            <a:r>
              <a:rPr lang="en-US" sz="2500" dirty="0" err="1"/>
              <a:t>bezbednosti</a:t>
            </a:r>
            <a:r>
              <a:rPr lang="en-US" sz="2500" dirty="0"/>
              <a:t> </a:t>
            </a:r>
            <a:r>
              <a:rPr lang="en-US" sz="2500" dirty="0" err="1"/>
              <a:t>i</a:t>
            </a:r>
            <a:r>
              <a:rPr lang="en-US" sz="2500" dirty="0"/>
              <a:t> </a:t>
            </a:r>
            <a:r>
              <a:rPr lang="en-US" sz="2500" dirty="0" err="1"/>
              <a:t>zdravlja</a:t>
            </a:r>
            <a:r>
              <a:rPr lang="en-US" sz="2500" dirty="0"/>
              <a:t> </a:t>
            </a:r>
            <a:r>
              <a:rPr lang="en-US" sz="2500" dirty="0" err="1"/>
              <a:t>na</a:t>
            </a:r>
            <a:r>
              <a:rPr lang="en-US" sz="2500" dirty="0"/>
              <a:t> </a:t>
            </a:r>
            <a:r>
              <a:rPr lang="en-US" sz="2500" dirty="0" err="1"/>
              <a:t>radu</a:t>
            </a:r>
            <a:r>
              <a:rPr lang="en-US" sz="2500" dirty="0"/>
              <a:t> (</a:t>
            </a:r>
            <a:r>
              <a:rPr lang="en-US" sz="2500" dirty="0" err="1"/>
              <a:t>upravljanje</a:t>
            </a:r>
            <a:r>
              <a:rPr lang="en-US" sz="2500" dirty="0"/>
              <a:t> </a:t>
            </a:r>
            <a:r>
              <a:rPr lang="en-US" sz="2500" dirty="0" err="1"/>
              <a:t>rizicima</a:t>
            </a:r>
            <a:r>
              <a:rPr lang="en-US" sz="2500" dirty="0"/>
              <a:t>); </a:t>
            </a:r>
            <a:r>
              <a:rPr lang="en-US" sz="2500" dirty="0" err="1"/>
              <a:t>definisanje</a:t>
            </a:r>
            <a:r>
              <a:rPr lang="sr-Latn-RS" sz="2500" dirty="0"/>
              <a:t> </a:t>
            </a:r>
            <a:r>
              <a:rPr lang="en-US" sz="2500" dirty="0" err="1"/>
              <a:t>preventivnih</a:t>
            </a:r>
            <a:r>
              <a:rPr lang="en-US" sz="2500" dirty="0"/>
              <a:t> </a:t>
            </a:r>
            <a:r>
              <a:rPr lang="en-US" sz="2500" dirty="0" err="1"/>
              <a:t>mera</a:t>
            </a:r>
            <a:r>
              <a:rPr lang="en-US" sz="2500" dirty="0"/>
              <a:t> u </a:t>
            </a:r>
            <a:r>
              <a:rPr lang="en-US" sz="2500" dirty="0" err="1"/>
              <a:t>cilju</a:t>
            </a:r>
            <a:r>
              <a:rPr lang="en-US" sz="2500" dirty="0"/>
              <a:t> </a:t>
            </a:r>
            <a:r>
              <a:rPr lang="en-US" sz="2500" dirty="0" err="1"/>
              <a:t>kontinualnog</a:t>
            </a:r>
            <a:r>
              <a:rPr lang="en-US" sz="2500" dirty="0"/>
              <a:t> </a:t>
            </a:r>
            <a:r>
              <a:rPr lang="en-US" sz="2500" dirty="0" err="1"/>
              <a:t>unapređenja</a:t>
            </a:r>
            <a:r>
              <a:rPr lang="en-US" sz="2500" dirty="0"/>
              <a:t> </a:t>
            </a:r>
            <a:r>
              <a:rPr lang="en-US" sz="2500" dirty="0" err="1"/>
              <a:t>i</a:t>
            </a:r>
            <a:r>
              <a:rPr lang="en-US" sz="2500" dirty="0"/>
              <a:t> </a:t>
            </a:r>
            <a:r>
              <a:rPr lang="en-US" sz="2500" dirty="0" err="1"/>
              <a:t>smanjenje</a:t>
            </a:r>
            <a:r>
              <a:rPr lang="en-US" sz="2500" dirty="0"/>
              <a:t> </a:t>
            </a:r>
            <a:r>
              <a:rPr lang="en-US" sz="2500" dirty="0" err="1"/>
              <a:t>gubitaka</a:t>
            </a:r>
            <a:r>
              <a:rPr lang="en-US" sz="2500" dirty="0"/>
              <a:t>, </a:t>
            </a:r>
            <a:r>
              <a:rPr lang="en-US" sz="2500" dirty="0" err="1"/>
              <a:t>itd</a:t>
            </a:r>
            <a:r>
              <a:rPr lang="en-US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7780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9C889-AF76-44A4-9F78-11536B382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340" y="643976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4000" dirty="0"/>
              <a:t>Način sprovođenja nastave</a:t>
            </a:r>
            <a:endParaRPr lang="en-US" sz="40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B98B91A-E361-4546-8623-6159B44B2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833" y="194979"/>
            <a:ext cx="2305261" cy="106700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46F188-BAAB-4369-909A-22C957C89056}"/>
              </a:ext>
            </a:extLst>
          </p:cNvPr>
          <p:cNvSpPr txBox="1"/>
          <p:nvPr/>
        </p:nvSpPr>
        <p:spPr>
          <a:xfrm>
            <a:off x="782833" y="1955333"/>
            <a:ext cx="1062315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r-Latn-RS" sz="3200" dirty="0"/>
              <a:t>Nastava će se održavati </a:t>
            </a:r>
            <a:r>
              <a:rPr lang="sr-Latn-RS" sz="3200" dirty="0" err="1"/>
              <a:t>online</a:t>
            </a:r>
            <a:r>
              <a:rPr lang="sr-Latn-RS" sz="3200" dirty="0"/>
              <a:t> (putem platforme </a:t>
            </a:r>
            <a:r>
              <a:rPr lang="sr-Latn-RS" sz="3200" dirty="0" err="1"/>
              <a:t>Zoom</a:t>
            </a:r>
            <a:r>
              <a:rPr lang="sr-Latn-RS" sz="3200" dirty="0"/>
              <a:t>) usled trenutne situacije. Konsultacije će se održavati </a:t>
            </a:r>
            <a:r>
              <a:rPr lang="sr-Latn-RS" sz="3200" dirty="0" err="1"/>
              <a:t>online</a:t>
            </a:r>
            <a:r>
              <a:rPr lang="sr-Latn-RS" sz="3200" dirty="0"/>
              <a:t> i na fakultetu (po potrebi).</a:t>
            </a:r>
            <a:endParaRPr 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D24BE8-AD6D-491B-976C-7F6DB25D2AEB}"/>
              </a:ext>
            </a:extLst>
          </p:cNvPr>
          <p:cNvSpPr txBox="1"/>
          <p:nvPr/>
        </p:nvSpPr>
        <p:spPr>
          <a:xfrm>
            <a:off x="1727340" y="3585902"/>
            <a:ext cx="8073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sr-Latn-R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Način provere znanja</a:t>
            </a:r>
            <a:endParaRPr lang="en-US" sz="4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481442-50B6-41C5-8ACC-D7CF07391D43}"/>
              </a:ext>
            </a:extLst>
          </p:cNvPr>
          <p:cNvSpPr txBox="1"/>
          <p:nvPr/>
        </p:nvSpPr>
        <p:spPr>
          <a:xfrm>
            <a:off x="1010181" y="4354697"/>
            <a:ext cx="1062315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sr-Latn-RS" sz="3600" dirty="0"/>
              <a:t>Projektni zadatak (istraživanje vezano za zadatu temu): 50 bodova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sr-Latn-RS" sz="36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sr-Latn-RS" sz="3600" dirty="0"/>
              <a:t>Usmeni: 50 bodova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9903650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</TotalTime>
  <Words>377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Wisp</vt:lpstr>
      <vt:lpstr>UPRAVLJANJE LJUDSKIM RESURSIMA U LOGISTICI</vt:lpstr>
      <vt:lpstr>Cilj predmeta</vt:lpstr>
      <vt:lpstr>Sadržaj predmeta – teorijska nastava</vt:lpstr>
      <vt:lpstr>Sadržaj predmeta – praktična nastava</vt:lpstr>
      <vt:lpstr>Način sprovođenja nastave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UPRAVLJANJE LJUDSKIM RESURSIMA U LOGISTICI</dc:title>
  <dc:creator>Vukasin</dc:creator>
  <cp:lastModifiedBy>Vukasin</cp:lastModifiedBy>
  <cp:revision>8</cp:revision>
  <dcterms:created xsi:type="dcterms:W3CDTF">2021-09-17T08:44:22Z</dcterms:created>
  <dcterms:modified xsi:type="dcterms:W3CDTF">2021-09-17T09:46:45Z</dcterms:modified>
</cp:coreProperties>
</file>