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0" r:id="rId2"/>
    <p:sldId id="261" r:id="rId3"/>
    <p:sldId id="256" r:id="rId4"/>
    <p:sldId id="257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C6C1C-B714-4CCF-B78A-439A69C42765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704E-A89B-42BF-84E3-0FAED3C17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38125" y="71414"/>
            <a:ext cx="8477279" cy="885849"/>
            <a:chOff x="238125" y="71414"/>
            <a:chExt cx="8477279" cy="885849"/>
          </a:xfrm>
        </p:grpSpPr>
        <p:pic>
          <p:nvPicPr>
            <p:cNvPr id="8" name="Picture 7" descr="Simbol aviona - VPS.jp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98784" y="71414"/>
              <a:ext cx="845116" cy="714380"/>
            </a:xfrm>
            <a:prstGeom prst="rect">
              <a:avLst/>
            </a:prstGeom>
          </p:spPr>
        </p:pic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>
              <a:off x="1311275" y="417513"/>
              <a:ext cx="5772150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 userDrawn="1"/>
          </p:nvSpPr>
          <p:spPr bwMode="auto">
            <a:xfrm>
              <a:off x="4727575" y="157163"/>
              <a:ext cx="235743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SAOBRAĆAJNI FAKULTET</a:t>
              </a:r>
              <a:endPara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 userDrawn="1"/>
          </p:nvSpPr>
          <p:spPr bwMode="auto">
            <a:xfrm>
              <a:off x="1339850" y="454026"/>
              <a:ext cx="17621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Modul za vazdušni saobraćaj i transport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 userDrawn="1"/>
          </p:nvSpPr>
          <p:spPr bwMode="auto">
            <a:xfrm>
              <a:off x="4989513" y="458788"/>
              <a:ext cx="2047875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Katedra za vazduhoplovna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prevozna sredstva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 userDrawn="1"/>
          </p:nvSpPr>
          <p:spPr bwMode="auto">
            <a:xfrm>
              <a:off x="1300180" y="857232"/>
              <a:ext cx="7415224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 userDrawn="1"/>
          </p:nvSpPr>
          <p:spPr bwMode="auto">
            <a:xfrm>
              <a:off x="8286776" y="428604"/>
              <a:ext cx="428628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 descr="Template sa logom SF-a_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125" y="138113"/>
              <a:ext cx="914400" cy="819150"/>
            </a:xfrm>
            <a:prstGeom prst="rect">
              <a:avLst/>
            </a:prstGeom>
            <a:noFill/>
          </p:spPr>
        </p:pic>
        <p:sp>
          <p:nvSpPr>
            <p:cNvPr id="10" name="Text Box 12"/>
            <p:cNvSpPr txBox="1">
              <a:spLocks noChangeArrowheads="1"/>
            </p:cNvSpPr>
            <p:nvPr userDrawn="1"/>
          </p:nvSpPr>
          <p:spPr bwMode="auto">
            <a:xfrm>
              <a:off x="1316038" y="161926"/>
              <a:ext cx="25288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UNIVERZITET U BEOGRADU</a:t>
              </a:r>
              <a:endPara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2900"/>
            <a:r>
              <a:rPr lang="sr-Latn-RS" sz="2400" b="1" dirty="0" smtClean="0"/>
              <a:t>Naziv predmeta</a:t>
            </a:r>
            <a:r>
              <a:rPr lang="en-US" sz="2400" b="1" dirty="0" smtClean="0"/>
              <a:t>:	</a:t>
            </a:r>
            <a:r>
              <a:rPr lang="sr-Latn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ENERGETSKA EFIKASNOST TRANSPORTNIH 								VAZDUHOPLOVA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Semestar</a:t>
            </a:r>
            <a:r>
              <a:rPr lang="en-US" sz="2400" b="1" dirty="0" smtClean="0"/>
              <a:t>:</a:t>
            </a:r>
            <a:r>
              <a:rPr lang="en-US" sz="2400" b="1" dirty="0"/>
              <a:t>		</a:t>
            </a:r>
            <a:r>
              <a:rPr lang="en-US" sz="2400" b="1" dirty="0" smtClean="0"/>
              <a:t>V</a:t>
            </a:r>
            <a:r>
              <a:rPr lang="sr-Latn-RS" sz="2400" b="1" dirty="0" smtClean="0"/>
              <a:t>I						Broj</a:t>
            </a:r>
            <a:r>
              <a:rPr lang="en-US" sz="2400" b="1" dirty="0" smtClean="0"/>
              <a:t> ESPB:	4</a:t>
            </a:r>
            <a:endParaRPr lang="sr-Latn-RS" sz="2400" b="1" dirty="0"/>
          </a:p>
          <a:p>
            <a:pPr defTabSz="342900"/>
            <a:r>
              <a:rPr lang="en-US" sz="2400" b="1" dirty="0" smtClean="0"/>
              <a:t>Fond </a:t>
            </a:r>
            <a:r>
              <a:rPr lang="sr-Latn-RS" sz="2400" b="1" dirty="0" smtClean="0"/>
              <a:t>časova</a:t>
            </a:r>
            <a:r>
              <a:rPr lang="en-US" sz="2400" b="1" dirty="0" smtClean="0"/>
              <a:t>:</a:t>
            </a:r>
            <a:r>
              <a:rPr lang="en-US" sz="2400" b="1" dirty="0"/>
              <a:t>	</a:t>
            </a:r>
            <a:r>
              <a:rPr lang="en-US" sz="2400" b="1" dirty="0" smtClean="0"/>
              <a:t>2+2</a:t>
            </a:r>
            <a:r>
              <a:rPr lang="sr-Latn-RS" sz="2400" b="1" dirty="0" smtClean="0"/>
              <a:t>					Uslov</a:t>
            </a:r>
            <a:r>
              <a:rPr lang="en-US" sz="2400" b="1" dirty="0" smtClean="0"/>
              <a:t>:</a:t>
            </a:r>
            <a:r>
              <a:rPr lang="en-US" sz="2400" b="1" dirty="0"/>
              <a:t>	</a:t>
            </a:r>
            <a:r>
              <a:rPr lang="sr-Latn-RS" sz="2400" b="1" dirty="0" smtClean="0"/>
              <a:t>	Nema posebnih uslova </a:t>
            </a: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Predmetni nastavnici</a:t>
            </a:r>
            <a:r>
              <a:rPr lang="en-US" sz="2400" b="1" dirty="0" smtClean="0"/>
              <a:t>:	</a:t>
            </a:r>
            <a:r>
              <a:rPr lang="sr-Latn-RS" sz="2400" dirty="0" smtClean="0"/>
              <a:t>Prof.dr Ljubiša Vasov</a:t>
            </a:r>
          </a:p>
          <a:p>
            <a:pPr defTabSz="342900"/>
            <a:r>
              <a:rPr lang="sr-Latn-RS" sz="2400" dirty="0" smtClean="0"/>
              <a:t>			</a:t>
            </a:r>
            <a:r>
              <a:rPr lang="en-US" sz="2400" dirty="0" smtClean="0"/>
              <a:t>						</a:t>
            </a:r>
            <a:r>
              <a:rPr lang="sr-Latn-RS" sz="2400" dirty="0" smtClean="0"/>
              <a:t>Prof.dr Olja Čokorilo</a:t>
            </a:r>
          </a:p>
          <a:p>
            <a:pPr defTabSz="342900"/>
            <a:r>
              <a:rPr lang="sr-Latn-RS" sz="2400" dirty="0"/>
              <a:t>	</a:t>
            </a:r>
            <a:r>
              <a:rPr lang="sr-Latn-RS" sz="2400" dirty="0" smtClean="0"/>
              <a:t>								Prof.dr Petar Mirosavljević</a:t>
            </a:r>
          </a:p>
          <a:p>
            <a:pPr defTabSz="342900"/>
            <a:r>
              <a:rPr lang="en-US" sz="2400" dirty="0" smtClean="0"/>
              <a:t>						</a:t>
            </a:r>
            <a:r>
              <a:rPr lang="sr-Latn-RS" sz="2400" dirty="0" smtClean="0"/>
              <a:t>			Doc.dr Branimir Stojiljković</a:t>
            </a:r>
          </a:p>
          <a:p>
            <a:pPr defTabSz="342900"/>
            <a:endParaRPr lang="sr-Latn-RS" sz="800" b="1" dirty="0"/>
          </a:p>
          <a:p>
            <a:pPr defTabSz="342900"/>
            <a:r>
              <a:rPr lang="sr-Latn-RS" sz="2400" b="1" dirty="0" smtClean="0"/>
              <a:t>Predispitne obaveze:		</a:t>
            </a:r>
            <a:r>
              <a:rPr lang="sr-Latn-RS" sz="2400" dirty="0" smtClean="0">
                <a:sym typeface="Wingdings"/>
              </a:rPr>
              <a:t>Izrada, izlaganje i odbrana teme</a:t>
            </a:r>
            <a:endParaRPr lang="sr-Latn-RS" sz="2400" dirty="0" smtClean="0"/>
          </a:p>
          <a:p>
            <a:pPr defTabSz="342900"/>
            <a:r>
              <a:rPr lang="sr-Latn-RS" sz="2400" dirty="0"/>
              <a:t>	</a:t>
            </a:r>
            <a:r>
              <a:rPr lang="sr-Latn-RS" sz="2400" dirty="0" smtClean="0"/>
              <a:t>								</a:t>
            </a:r>
            <a:r>
              <a:rPr lang="sr-Latn-RS" sz="2400" dirty="0" smtClean="0">
                <a:sym typeface="Wingdings"/>
              </a:rPr>
              <a:t>I</a:t>
            </a:r>
            <a:r>
              <a:rPr lang="sr-Latn-RS" sz="2400" dirty="0" smtClean="0"/>
              <a:t>zrada seminarskog rada</a:t>
            </a:r>
          </a:p>
          <a:p>
            <a:pPr defTabSz="342900"/>
            <a:endParaRPr lang="sr-Latn-RS" sz="800" b="1" dirty="0"/>
          </a:p>
          <a:p>
            <a:pPr defTabSz="342900"/>
            <a:r>
              <a:rPr lang="sr-Latn-RS" sz="2400" b="1" dirty="0" smtClean="0"/>
              <a:t>Način polaganja ispita:</a:t>
            </a:r>
            <a:r>
              <a:rPr lang="sr-Latn-RS" sz="2400" dirty="0" smtClean="0"/>
              <a:t>	Odbranom teme i odbranom</a:t>
            </a:r>
          </a:p>
          <a:p>
            <a:pPr defTabSz="342900"/>
            <a:r>
              <a:rPr lang="sr-Latn-RS" sz="2400" dirty="0" smtClean="0"/>
              <a:t>									seminarskog rada</a:t>
            </a:r>
          </a:p>
          <a:p>
            <a:pPr defTabSz="342900"/>
            <a:r>
              <a:rPr lang="sr-Latn-RS" sz="2400" b="1" dirty="0" smtClean="0"/>
              <a:t>Ocena:</a:t>
            </a:r>
            <a:r>
              <a:rPr lang="sr-Latn-RS" sz="2400" dirty="0" smtClean="0"/>
              <a:t>							Na osnovu bodova sa usmene odbrane</a:t>
            </a:r>
          </a:p>
          <a:p>
            <a:pPr defTabSz="342900"/>
            <a:r>
              <a:rPr lang="sr-Latn-RS" sz="2400" dirty="0" smtClean="0"/>
              <a:t>									teme i usmene odbrane seminarskog rada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4568" y="0"/>
            <a:ext cx="9144000" cy="501317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37856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2400" dirty="0"/>
          </a:p>
          <a:p>
            <a:pPr algn="ctr" defTabSz="342900"/>
            <a:r>
              <a:rPr lang="ru-RU" sz="2400" b="1" i="1" dirty="0" smtClean="0"/>
              <a:t>Upoznavanje studenata sа problem</a:t>
            </a:r>
            <a:r>
              <a:rPr lang="sr-Latn-RS" sz="2400" b="1" i="1" dirty="0" smtClean="0"/>
              <a:t>ima vezanim za energetsku efikasnost u vazdušnom saobraćaju</a:t>
            </a:r>
          </a:p>
          <a:p>
            <a:pPr defTabSz="342900"/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Trend rasta obima vazdušnog saobraćaja</a:t>
            </a:r>
            <a:r>
              <a:rPr lang="en-US" sz="2400" dirty="0" smtClean="0"/>
              <a:t>.</a:t>
            </a:r>
            <a:endParaRPr lang="sr-Latn-RS" sz="2400" dirty="0"/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Ekonomski pokazatelji učešća goriva u troškovima leta.</a:t>
            </a:r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defTabSz="342900"/>
            <a:r>
              <a:rPr lang="sr-Latn-RS" sz="2400" dirty="0" smtClean="0"/>
              <a:t>-</a:t>
            </a:r>
            <a:r>
              <a:rPr lang="sr-Latn-RS" sz="2400" dirty="0"/>
              <a:t>	</a:t>
            </a:r>
            <a:r>
              <a:rPr lang="sr-Latn-RS" sz="2400" dirty="0" smtClean="0"/>
              <a:t>Pokazatelji globalnog uticaja vazdušnog saobraćaja na okruženje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489364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2400" dirty="0" smtClean="0"/>
          </a:p>
          <a:p>
            <a:pPr algn="ctr" defTabSz="342900"/>
            <a:r>
              <a:rPr lang="sr-Latn-RS" sz="2400" b="1" i="1" dirty="0" smtClean="0"/>
              <a:t>Analiza stanja i trendova </a:t>
            </a:r>
            <a:r>
              <a:rPr lang="en-US" sz="2400" b="1" i="1" dirty="0" smtClean="0"/>
              <a:t>u </a:t>
            </a:r>
            <a:r>
              <a:rPr lang="sr-Latn-RS" sz="2400" b="1" i="1" dirty="0" smtClean="0"/>
              <a:t>oblasti energetske efikasnosti u vazdušnom saobraćaju</a:t>
            </a: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Analiza parametara energetske efikasnosti vazduhoplova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Poboljšanja u tehnologiji gradnje vazduhoplova i motora.</a:t>
            </a:r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Upravljanje procesima tokom eksploatacije vazduhoplova:</a:t>
            </a:r>
          </a:p>
          <a:p>
            <a:pPr marL="800100" lvl="1" indent="-342900" defTabSz="342900">
              <a:buFontTx/>
              <a:buChar char="-"/>
            </a:pPr>
            <a:endParaRPr lang="sr-Latn-RS" dirty="0" smtClean="0"/>
          </a:p>
          <a:p>
            <a:pPr marL="800100" lvl="1" indent="-342900" defTabSz="342900">
              <a:buFontTx/>
              <a:buChar char="-"/>
            </a:pPr>
            <a:r>
              <a:rPr lang="sr-Latn-RS" dirty="0" smtClean="0"/>
              <a:t>Performanse vazduhoplovnih prevoznih sredstava,</a:t>
            </a:r>
          </a:p>
          <a:p>
            <a:pPr marL="800100" lvl="1" indent="-342900" defTabSz="342900">
              <a:buFontTx/>
              <a:buChar char="-"/>
            </a:pPr>
            <a:endParaRPr lang="sr-Latn-RS" dirty="0" smtClean="0"/>
          </a:p>
          <a:p>
            <a:pPr marL="800100" lvl="1" indent="-342900" defTabSz="342900">
              <a:buFontTx/>
              <a:buChar char="-"/>
            </a:pPr>
            <a:r>
              <a:rPr lang="sr-Latn-RS" dirty="0" smtClean="0"/>
              <a:t>Praćenje i kontrola tehničkog stanja vazduhoplova.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563231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2400" dirty="0" smtClean="0"/>
          </a:p>
          <a:p>
            <a:pPr algn="ctr" defTabSz="342900"/>
            <a:r>
              <a:rPr lang="sr-Latn-RS" sz="2400" b="1" i="1" dirty="0" smtClean="0"/>
              <a:t>Mogućnosti smanjenja potrošnje goriva vazduhoplova</a:t>
            </a:r>
          </a:p>
          <a:p>
            <a:pPr defTabSz="342900"/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Selekcija </a:t>
            </a:r>
            <a:r>
              <a:rPr lang="sr-Latn-RS" sz="2400" dirty="0"/>
              <a:t>primarnih mera sa mogućnostima </a:t>
            </a:r>
            <a:r>
              <a:rPr lang="sr-Latn-RS" sz="2400" dirty="0" smtClean="0"/>
              <a:t>primene u </a:t>
            </a:r>
            <a:r>
              <a:rPr lang="sr-Latn-RS" sz="2400" dirty="0"/>
              <a:t>operativnim uslovima na nivou vazduhoplovne </a:t>
            </a:r>
            <a:r>
              <a:rPr lang="sr-Latn-RS" sz="2400" dirty="0" smtClean="0"/>
              <a:t>kompanije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/>
              <a:t>Politika nošenja rezervnog goriva i analiza korišćenja "Redispatch" </a:t>
            </a:r>
            <a:r>
              <a:rPr lang="sr-Latn-RS" sz="2400" dirty="0" smtClean="0"/>
              <a:t>procedure.</a:t>
            </a:r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/>
              <a:t>Praćenje performansi vazduhoplova i strategija definisanja intervala između intervencija </a:t>
            </a:r>
            <a:r>
              <a:rPr lang="sr-Latn-RS" sz="2400" dirty="0" smtClean="0"/>
              <a:t>održavanja.</a:t>
            </a:r>
          </a:p>
          <a:p>
            <a:pPr marL="342900" indent="-342900" defTabSz="342900">
              <a:buFontTx/>
              <a:buChar char="-"/>
            </a:pPr>
            <a:endParaRPr lang="sr-Latn-RS" sz="2400" dirty="0"/>
          </a:p>
          <a:p>
            <a:pPr marL="342900" indent="-342900" defTabSz="342900">
              <a:buFontTx/>
              <a:buChar char="-"/>
            </a:pPr>
            <a:r>
              <a:rPr lang="sr-Latn-RS" sz="2400" dirty="0"/>
              <a:t>Procena energetskih i ekoloških efekata smanjenja potrošnje </a:t>
            </a:r>
            <a:r>
              <a:rPr lang="sr-Latn-RS" sz="2400" dirty="0" smtClean="0"/>
              <a:t>goriva.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45243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2400" dirty="0" smtClean="0"/>
          </a:p>
          <a:p>
            <a:pPr algn="ctr" defTabSz="342900"/>
            <a:r>
              <a:rPr lang="sr-Latn-RS" sz="2400" b="1" i="1" dirty="0"/>
              <a:t>Predlog organizacionih mera na nivou vazduhoplovne kompanije u cilju povećanja energetske </a:t>
            </a:r>
            <a:r>
              <a:rPr lang="sr-Latn-RS" sz="2400" b="1" i="1" dirty="0" smtClean="0"/>
              <a:t>efikasnosti</a:t>
            </a:r>
          </a:p>
          <a:p>
            <a:pPr defTabSz="342900"/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Obuka zemaljskog i letačkog osoblja o performansama i održavanju vazduhoplova sa aspekta energetske efikasnosti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Alternacija i strategija nošenja goriva.</a:t>
            </a:r>
          </a:p>
          <a:p>
            <a:pPr marL="342900" indent="-342900" defTabSz="342900">
              <a:buFontTx/>
              <a:buChar char="-"/>
            </a:pPr>
            <a:endParaRPr lang="sr-Latn-RS" sz="2400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dirty="0" smtClean="0"/>
              <a:t>Uloga posade vazduhoplova u smanjenju potrošnje goriva tokom leta.</a:t>
            </a:r>
          </a:p>
        </p:txBody>
      </p:sp>
    </p:spTree>
    <p:extLst>
      <p:ext uri="{BB962C8B-B14F-4D97-AF65-F5344CB8AC3E}">
        <p14:creationId xmlns:p14="http://schemas.microsoft.com/office/powerpoint/2010/main" val="39010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175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Ljubisa</dc:creator>
  <cp:lastModifiedBy>Branko</cp:lastModifiedBy>
  <cp:revision>16</cp:revision>
  <dcterms:created xsi:type="dcterms:W3CDTF">2017-09-22T07:31:01Z</dcterms:created>
  <dcterms:modified xsi:type="dcterms:W3CDTF">2017-09-26T09:16:49Z</dcterms:modified>
</cp:coreProperties>
</file>