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60" r:id="rId3"/>
    <p:sldId id="265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5CCF98-2B3D-43F0-83A5-4B35556C92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19" y="205428"/>
            <a:ext cx="5079365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0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6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4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7477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73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02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5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12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8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12D32C-3955-47B2-8C3A-F19E9061D5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60" y="6340248"/>
            <a:ext cx="2973238" cy="44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56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7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6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8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2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0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57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031435"/>
          </a:xfrm>
        </p:spPr>
        <p:txBody>
          <a:bodyPr>
            <a:normAutofit fontScale="90000"/>
          </a:bodyPr>
          <a:lstStyle/>
          <a:p>
            <a:r>
              <a:rPr lang="sr-Cyrl-RS" sz="6800" b="1" dirty="0">
                <a:solidFill>
                  <a:schemeClr val="tx1"/>
                </a:solidFill>
              </a:rPr>
              <a:t>ЕКОНОМИКА ТРАНСПОРТА И КОМУНИКАЦИЈА</a:t>
            </a:r>
            <a:endParaRPr lang="en-US" sz="6800" b="1" dirty="0">
              <a:solidFill>
                <a:schemeClr val="tx1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58A5190-BC2B-49D6-ACD9-57FAE67BA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5257848"/>
            <a:ext cx="8825658" cy="380952"/>
          </a:xfrm>
        </p:spPr>
        <p:txBody>
          <a:bodyPr>
            <a:normAutofit lnSpcReduction="10000"/>
          </a:bodyPr>
          <a:lstStyle/>
          <a:p>
            <a:r>
              <a:rPr lang="sr-Cyrl-RS" b="1" dirty="0">
                <a:solidFill>
                  <a:schemeClr val="tx1"/>
                </a:solidFill>
              </a:rPr>
              <a:t>ИЗБОРНИ ПРЕДМЕТ – </a:t>
            </a:r>
            <a:r>
              <a:rPr lang="sr-Latn-RS" b="1" dirty="0">
                <a:solidFill>
                  <a:schemeClr val="tx1"/>
                </a:solidFill>
              </a:rPr>
              <a:t>Iv </a:t>
            </a:r>
            <a:r>
              <a:rPr lang="sr-Cyrl-RS" b="1" dirty="0">
                <a:solidFill>
                  <a:schemeClr val="tx1"/>
                </a:solidFill>
              </a:rPr>
              <a:t>СЕМЕСТАР, модул: ваздушни саобраћај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806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500" b="1" dirty="0">
                <a:solidFill>
                  <a:schemeClr val="tx1"/>
                </a:solidFill>
              </a:rPr>
              <a:t>Економика транспорта и комуникација</a:t>
            </a:r>
            <a:endParaRPr lang="en-GB" sz="35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sr-Cyrl-RS" dirty="0"/>
              <a:t>На предавањима се теоријски обрађују следеће теме: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	1. Тржиште транспортних услуга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	</a:t>
            </a:r>
            <a:r>
              <a:rPr lang="sr-Latn-RS" dirty="0"/>
              <a:t>2. </a:t>
            </a:r>
            <a:r>
              <a:rPr lang="sr-Cyrl-RS" dirty="0"/>
              <a:t>Тражња за транспортним услугама и њени фактори. 					Тражња на тржишту ваздушног саобраћаја. </a:t>
            </a:r>
            <a:endParaRPr lang="sr-Latn-RS" sz="1400" dirty="0"/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	</a:t>
            </a:r>
            <a:r>
              <a:rPr lang="sr-Latn-RS" dirty="0"/>
              <a:t>3. </a:t>
            </a:r>
            <a:r>
              <a:rPr lang="sr-Cyrl-RS" dirty="0"/>
              <a:t>Понуда транспортних услуга и њени фактори. 							Понуда на тржишту ваздушног саобраћаја. Утицај државне 		интервенције и субвенција на понуду транспортних услуга.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	4. Ценовна еластичност тражње на транспортним тржиштима. 			Ценовна еластичност и приходи транспортних компанија.</a:t>
            </a:r>
            <a:endParaRPr lang="sr-Latn-RS" sz="1000" dirty="0"/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	5. Унакрсна и доходовна еластичност тражње на 						транспортним тржиштима. </a:t>
            </a:r>
            <a:r>
              <a:rPr lang="sr-Latn-RS" dirty="0"/>
              <a:t> </a:t>
            </a:r>
          </a:p>
          <a:p>
            <a:pPr marL="0" indent="0">
              <a:spcAft>
                <a:spcPts val="600"/>
              </a:spcAft>
              <a:buNone/>
            </a:pPr>
            <a:endParaRPr lang="sr-Cyrl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996354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sz="3500" b="1" dirty="0">
                <a:solidFill>
                  <a:schemeClr val="tx1"/>
                </a:solidFill>
              </a:rPr>
              <a:t>Економика транспорта и комуникација</a:t>
            </a:r>
            <a:endParaRPr lang="en-GB" sz="35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sr-Cyrl-RS" dirty="0"/>
              <a:t>На предавањима се теоријски обрађују следеће теме: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	6. Транспортни трошкови. Структура трошкова у ваздушном 			саобраћају.</a:t>
            </a:r>
            <a:r>
              <a:rPr lang="sr-Latn-RS" dirty="0"/>
              <a:t> 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	7. Просечни трошкови и модел пословања </a:t>
            </a:r>
            <a:r>
              <a:rPr lang="sr-Latn-RS" i="1" dirty="0"/>
              <a:t>low-cost</a:t>
            </a:r>
            <a:r>
              <a:rPr lang="sr-Latn-RS" dirty="0"/>
              <a:t> </a:t>
            </a:r>
            <a:r>
              <a:rPr lang="sr-Cyrl-RS" dirty="0"/>
              <a:t>						авиокомпанија.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	8</a:t>
            </a:r>
            <a:r>
              <a:rPr lang="sr-Latn-RS" dirty="0"/>
              <a:t>. </a:t>
            </a:r>
            <a:r>
              <a:rPr lang="sr-Cyrl-RS" dirty="0"/>
              <a:t>Савршена конкуренција на транспортним тржиштима.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	9</a:t>
            </a:r>
            <a:r>
              <a:rPr lang="sr-Latn-RS" dirty="0"/>
              <a:t>. </a:t>
            </a:r>
            <a:r>
              <a:rPr lang="sr-Cyrl-RS" dirty="0"/>
              <a:t>Несавршена тржишта. Монопол и олигопол на 						транспортним тржиштима.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	10</a:t>
            </a:r>
            <a:r>
              <a:rPr lang="sr-Latn-RS" dirty="0"/>
              <a:t>. </a:t>
            </a:r>
            <a:r>
              <a:rPr lang="sr-Cyrl-RS" dirty="0"/>
              <a:t>Контестабилност транспортних тржишта.</a:t>
            </a:r>
            <a:endParaRPr lang="sr-Latn-RS" dirty="0"/>
          </a:p>
          <a:p>
            <a:pPr marL="0" indent="0">
              <a:spcAft>
                <a:spcPts val="600"/>
              </a:spcAft>
              <a:buNone/>
            </a:pPr>
            <a:r>
              <a:rPr lang="sr-Cyrl-RS" dirty="0"/>
              <a:t>	11</a:t>
            </a:r>
            <a:r>
              <a:rPr lang="sr-Latn-RS" dirty="0"/>
              <a:t>. </a:t>
            </a:r>
            <a:r>
              <a:rPr lang="sr-Cyrl-RS" dirty="0"/>
              <a:t>Екстерни ефекти у ваздушном саобраћају. Економски 				инструменти за контролу негативних екстерних ефеката. 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4139463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Начин рада и бодовање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 fontScale="92500" lnSpcReduction="20000"/>
          </a:bodyPr>
          <a:lstStyle/>
          <a:p>
            <a:r>
              <a:rPr lang="sr-Cyrl-RS" sz="2200" dirty="0"/>
              <a:t>На предавањима се наведене теме обрађују теоријски, док се на вежбама обрађују студије случаја </a:t>
            </a:r>
            <a:r>
              <a:rPr lang="sr-Latn-CS" sz="2200" dirty="0"/>
              <a:t>тржишта различитих видова транспорта </a:t>
            </a:r>
            <a:r>
              <a:rPr lang="sr-Cyrl-RS" sz="2200" dirty="0"/>
              <a:t>(са фокусом на ваздушни) </a:t>
            </a:r>
            <a:r>
              <a:rPr lang="sr-Latn-CS" sz="2200" dirty="0"/>
              <a:t>на националном, европском и светском нивоу. </a:t>
            </a:r>
            <a:endParaRPr lang="sr-Cyrl-RS" sz="2200" dirty="0"/>
          </a:p>
          <a:p>
            <a:r>
              <a:rPr lang="sr-Latn-CS" sz="2200" dirty="0"/>
              <a:t>Студенти се мотивишу да, коришћењем расположивих статистичких податaка и знања из eкономике транспорта и комуникација, разматрају очекиване будуће трендове на транспортним тржиштима, посебно са аспекта конкуренције, глобализације и економске регулације.</a:t>
            </a:r>
            <a:endParaRPr lang="sr-Cyrl-RS" sz="2200" dirty="0"/>
          </a:p>
          <a:p>
            <a:r>
              <a:rPr lang="sr-Cyrl-RS" sz="2200" dirty="0"/>
              <a:t>Активност на настави носи 20 бодова, колоквијум (прва половина градива) носи 40 бодова, а завршни испит (друга половина градива) носи 40 бодова. Испит је положен са 51 бодом (минимум 21 бод на колоквијуму и минимум 21 бод на завршном испиту).</a:t>
            </a:r>
            <a:endParaRPr lang="sr-Latn-RS" sz="2200" dirty="0"/>
          </a:p>
          <a:p>
            <a:r>
              <a:rPr lang="sr-Cyrl-RS" sz="2200" dirty="0"/>
              <a:t>У случају пријављивања мањег броја студената, постоји могућност израде семинарског (истраживачког) рада и његове усмене презентације на испиту.</a:t>
            </a:r>
            <a:endParaRPr lang="sr-Latn-RS" sz="2200" dirty="0"/>
          </a:p>
          <a:p>
            <a:pPr>
              <a:spcAft>
                <a:spcPts val="300"/>
              </a:spcAft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375284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Литература и наставници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</a:pPr>
            <a:r>
              <a:rPr lang="sr-Cyrl-RS" dirty="0"/>
              <a:t>Литература су одабрана поглавља из уџбеника: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r-Cyrl-RS" dirty="0"/>
              <a:t>	Ј. </a:t>
            </a:r>
            <a:r>
              <a:rPr lang="sr-Latn-RS" dirty="0"/>
              <a:t>Cowie</a:t>
            </a:r>
            <a:r>
              <a:rPr lang="sr-Cyrl-RS" dirty="0"/>
              <a:t>, </a:t>
            </a:r>
            <a:r>
              <a:rPr lang="sr-Latn-RS" dirty="0"/>
              <a:t>„</a:t>
            </a:r>
            <a:r>
              <a:rPr lang="sr-Latn-CS" b="1" dirty="0"/>
              <a:t>The Economics of Transport – A Theoretical and Applied 	Persepctive</a:t>
            </a:r>
            <a:r>
              <a:rPr lang="sr-Latn-CS" dirty="0"/>
              <a:t>“, Routledge, London and New York, 2010.</a:t>
            </a:r>
            <a:endParaRPr lang="sr-Cyrl-RS" dirty="0"/>
          </a:p>
          <a:p>
            <a:pPr lvl="0">
              <a:spcAft>
                <a:spcPts val="300"/>
              </a:spcAft>
              <a:buClr>
                <a:srgbClr val="0F6FC6"/>
              </a:buClr>
            </a:pPr>
            <a:r>
              <a:rPr lang="sr-Cyrl-RS" dirty="0">
                <a:solidFill>
                  <a:prstClr val="white"/>
                </a:solidFill>
              </a:rPr>
              <a:t>За додатне информације и сва питања студенти се могу обратити предметним наставницима:</a:t>
            </a:r>
          </a:p>
          <a:p>
            <a:pPr marL="0" lv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Јелица Петровић-Вујачић</a:t>
            </a:r>
            <a:r>
              <a:rPr lang="sr-Cyrl-RS" dirty="0">
                <a:solidFill>
                  <a:prstClr val="white"/>
                </a:solidFill>
              </a:rPr>
              <a:t>, редовни професор, кабинет 006, </a:t>
            </a:r>
            <a:r>
              <a:rPr lang="sr-Latn-RS" dirty="0">
                <a:solidFill>
                  <a:prstClr val="white"/>
                </a:solidFill>
              </a:rPr>
              <a:t>	e-mail: </a:t>
            </a:r>
            <a:r>
              <a:rPr lang="sr-Latn-RS" b="1" dirty="0">
                <a:solidFill>
                  <a:prstClr val="white"/>
                </a:solidFill>
              </a:rPr>
              <a:t>j.petrovic@sf.bg.ac.rs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Снежана Каплановић</a:t>
            </a:r>
            <a:r>
              <a:rPr lang="sr-Cyrl-RS" dirty="0">
                <a:solidFill>
                  <a:prstClr val="white"/>
                </a:solidFill>
              </a:rPr>
              <a:t>, ванредни професор, кабинет 06, </a:t>
            </a:r>
            <a:r>
              <a:rPr lang="sr-Latn-RS" dirty="0">
                <a:solidFill>
                  <a:prstClr val="white"/>
                </a:solidFill>
              </a:rPr>
              <a:t>	e-mail: </a:t>
            </a:r>
            <a:r>
              <a:rPr lang="sr-Latn-RS" b="1" dirty="0">
                <a:solidFill>
                  <a:prstClr val="white"/>
                </a:solidFill>
              </a:rPr>
              <a:t>s.kaplanovic@sf.bg.ac.rs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dirty="0">
                <a:solidFill>
                  <a:prstClr val="white"/>
                </a:solidFill>
              </a:rPr>
              <a:t>	</a:t>
            </a:r>
            <a:r>
              <a:rPr lang="sr-Cyrl-RS" b="1" dirty="0">
                <a:solidFill>
                  <a:prstClr val="white"/>
                </a:solidFill>
              </a:rPr>
              <a:t>др Марко Миљковић</a:t>
            </a:r>
            <a:r>
              <a:rPr lang="sr-Cyrl-RS" dirty="0">
                <a:solidFill>
                  <a:prstClr val="white"/>
                </a:solidFill>
              </a:rPr>
              <a:t>, доцент, кабинет </a:t>
            </a:r>
            <a:r>
              <a:rPr lang="sr-Latn-RS" dirty="0">
                <a:solidFill>
                  <a:prstClr val="white"/>
                </a:solidFill>
              </a:rPr>
              <a:t>513</a:t>
            </a:r>
            <a:r>
              <a:rPr lang="sr-Cyrl-RS" dirty="0">
                <a:solidFill>
                  <a:prstClr val="white"/>
                </a:solidFill>
              </a:rPr>
              <a:t>, </a:t>
            </a:r>
            <a:r>
              <a:rPr lang="sr-Latn-RS" dirty="0">
                <a:solidFill>
                  <a:prstClr val="white"/>
                </a:solidFill>
              </a:rPr>
              <a:t>						e-mail: 	</a:t>
            </a:r>
            <a:r>
              <a:rPr lang="sr-Latn-RS" b="1" dirty="0">
                <a:solidFill>
                  <a:prstClr val="white"/>
                </a:solidFill>
              </a:rPr>
              <a:t>m.miljkovic@sf.bg.ac.rs</a:t>
            </a:r>
            <a:endParaRPr lang="sr-Cyrl-RS" b="1" dirty="0">
              <a:solidFill>
                <a:prstClr val="white"/>
              </a:solidFill>
            </a:endParaRPr>
          </a:p>
          <a:p>
            <a:pPr marL="0" lvl="0" indent="0">
              <a:spcAft>
                <a:spcPts val="300"/>
              </a:spcAft>
              <a:buClr>
                <a:srgbClr val="0F6FC6"/>
              </a:buClr>
              <a:buNone/>
            </a:pPr>
            <a:endParaRPr lang="sr-Cyrl-RS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605333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107</TotalTime>
  <Words>500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ЕКОНОМИКА ТРАНСПОРТА И КОМУНИКАЦИЈА</vt:lpstr>
      <vt:lpstr>Економика транспорта и комуникација</vt:lpstr>
      <vt:lpstr>Економика транспорта и комуникација</vt:lpstr>
      <vt:lpstr>Начин рада и бодовање</vt:lpstr>
      <vt:lpstr>Литература и наставници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INŽENJERSKA EKONOMIJA</dc:title>
  <dc:creator>Marko Miljkovic</dc:creator>
  <cp:lastModifiedBy>Marko Miljkovic</cp:lastModifiedBy>
  <cp:revision>15</cp:revision>
  <dcterms:created xsi:type="dcterms:W3CDTF">2017-09-24T15:27:53Z</dcterms:created>
  <dcterms:modified xsi:type="dcterms:W3CDTF">2021-09-16T13:46:44Z</dcterms:modified>
</cp:coreProperties>
</file>