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5" r:id="rId5"/>
    <p:sldId id="261" r:id="rId6"/>
    <p:sldId id="263" r:id="rId7"/>
    <p:sldId id="258" r:id="rId8"/>
    <p:sldId id="259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600"/>
    <a:srgbClr val="E84B02"/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1A3597-DD37-49B2-B951-C60016BF9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EC0-94FD-4375-B781-212950387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C726-9B34-4A08-A87A-2DDF7A452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3C55-3E98-4494-965B-EC2F9B684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68D9-D562-4E1E-8111-992DD8DD2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CE23-918A-421E-A8A8-71833ECE8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671CE7-BB63-4694-A4BA-45F66F7D1D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0048C9A-9C32-42BC-B9AA-2A1632F6DA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7B002-C4DA-46C8-A482-3658DC9082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AA78-C031-4D6A-93E7-172F4C6C6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7AA4-502B-48DE-A2DA-B1C92DB4BD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6F404A-78E9-4800-9B84-12844D2E5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.zivojinovic@sf.bg.ac.rs" TargetMode="External"/><Relationship Id="rId2" Type="http://schemas.openxmlformats.org/officeDocument/2006/relationships/hyperlink" Target="mailto:marijanap@sf.bg.ac.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.zivojinovic@sf.bg.ac.rs" TargetMode="External"/><Relationship Id="rId2" Type="http://schemas.openxmlformats.org/officeDocument/2006/relationships/hyperlink" Target="mailto:marijanap@sf.bg.ac.r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OSNOVI SAO</a:t>
            </a:r>
            <a:r>
              <a:rPr lang="sr-Latn-RS" dirty="0" smtClean="0"/>
              <a:t>BRAĆAJNE POLITIKE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8147248" cy="1503458"/>
          </a:xfrm>
        </p:spPr>
        <p:txBody>
          <a:bodyPr/>
          <a:lstStyle/>
          <a:p>
            <a:r>
              <a:rPr lang="sr-Latn-RS" dirty="0" smtClean="0"/>
              <a:t>O PREDMETU</a:t>
            </a:r>
            <a:endParaRPr lang="sr-Latn-CS" dirty="0"/>
          </a:p>
        </p:txBody>
      </p:sp>
      <p:pic>
        <p:nvPicPr>
          <p:cNvPr id="33794" name="Picture 2" descr="Univerzitet u Beogradu - Saobraćajni fakul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32656"/>
            <a:ext cx="3810000" cy="57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4" name="Picture 18" descr="Rezultat slika za digital age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17232"/>
            <a:ext cx="4248472" cy="8908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</a:rPr>
              <a:t>Šta ćete naučiti?</a:t>
            </a:r>
            <a:endParaRPr lang="sr-Latn-C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9552" y="2348880"/>
            <a:ext cx="7560840" cy="3949080"/>
          </a:xfrm>
        </p:spPr>
        <p:txBody>
          <a:bodyPr/>
          <a:lstStyle/>
          <a:p>
            <a:r>
              <a:rPr lang="sr-Latn-RS" dirty="0"/>
              <a:t>Z</a:t>
            </a:r>
            <a:r>
              <a:rPr lang="sr-Latn-RS" dirty="0" smtClean="0"/>
              <a:t>ašto je potrebna politika transporta i telekomunikacija i koji je njihov međusobni odnos</a:t>
            </a:r>
          </a:p>
          <a:p>
            <a:r>
              <a:rPr lang="sr-Latn-CS" dirty="0" smtClean="0"/>
              <a:t>K</a:t>
            </a:r>
            <a:r>
              <a:rPr lang="sr-Latn-RS" dirty="0" smtClean="0"/>
              <a:t>ako država utiče i zašto</a:t>
            </a:r>
          </a:p>
          <a:p>
            <a:r>
              <a:rPr lang="sr-Latn-RS" dirty="0" smtClean="0"/>
              <a:t>Kako EU utiče i zašto</a:t>
            </a:r>
            <a:endParaRPr lang="sr-Latn-CS" dirty="0"/>
          </a:p>
        </p:txBody>
      </p:sp>
      <p:pic>
        <p:nvPicPr>
          <p:cNvPr id="70660" name="Picture 4" descr="Rezultat slika za information soci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093296"/>
            <a:ext cx="3275856" cy="343525"/>
          </a:xfrm>
          <a:prstGeom prst="rect">
            <a:avLst/>
          </a:prstGeom>
          <a:noFill/>
        </p:spPr>
      </p:pic>
      <p:pic>
        <p:nvPicPr>
          <p:cNvPr id="70662" name="Picture 6" descr="Rezultat slika za gigabit society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9534" t="3780" r="8336" b="87400"/>
          <a:stretch>
            <a:fillRect/>
          </a:stretch>
        </p:blipFill>
        <p:spPr bwMode="auto">
          <a:xfrm>
            <a:off x="611560" y="4869160"/>
            <a:ext cx="2448272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0668" name="Picture 12" descr="Rezultat slika za smart mobility"/>
          <p:cNvPicPr>
            <a:picLocks noChangeAspect="1" noChangeArrowheads="1"/>
          </p:cNvPicPr>
          <p:nvPr/>
        </p:nvPicPr>
        <p:blipFill>
          <a:blip r:embed="rId5" cstate="print"/>
          <a:srcRect l="21924" t="22903" r="22133" b="58365"/>
          <a:stretch>
            <a:fillRect/>
          </a:stretch>
        </p:blipFill>
        <p:spPr bwMode="auto">
          <a:xfrm>
            <a:off x="4860032" y="4509120"/>
            <a:ext cx="2664296" cy="504056"/>
          </a:xfrm>
          <a:prstGeom prst="rect">
            <a:avLst/>
          </a:prstGeom>
          <a:noFill/>
        </p:spPr>
      </p:pic>
      <p:pic>
        <p:nvPicPr>
          <p:cNvPr id="70672" name="Picture 16" descr="Rezultat slika za intelligent transportation system"/>
          <p:cNvPicPr>
            <a:picLocks noChangeAspect="1" noChangeArrowheads="1"/>
          </p:cNvPicPr>
          <p:nvPr/>
        </p:nvPicPr>
        <p:blipFill>
          <a:blip r:embed="rId6" cstate="print"/>
          <a:srcRect l="6048" t="28094" r="15329" b="59136"/>
          <a:stretch>
            <a:fillRect/>
          </a:stretch>
        </p:blipFill>
        <p:spPr bwMode="auto">
          <a:xfrm>
            <a:off x="3491880" y="5229200"/>
            <a:ext cx="3744416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16036"/>
            <a:ext cx="8229600" cy="988788"/>
          </a:xfrm>
        </p:spPr>
        <p:txBody>
          <a:bodyPr/>
          <a:lstStyle/>
          <a:p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</a:rPr>
              <a:t>ISHODI UČENJA</a:t>
            </a:r>
            <a:endParaRPr lang="sr-Latn-C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258175" cy="4317111"/>
          </a:xfrm>
        </p:spPr>
        <p:txBody>
          <a:bodyPr/>
          <a:lstStyle/>
          <a:p>
            <a:r>
              <a:rPr lang="sr-Latn-CS" dirty="0" smtClean="0"/>
              <a:t>Instrumenti politike</a:t>
            </a:r>
            <a:r>
              <a:rPr lang="sr-Latn-RS" dirty="0" smtClean="0"/>
              <a:t> “na papiru” i u praksi (uticaj na rad operatora)</a:t>
            </a:r>
          </a:p>
          <a:p>
            <a:r>
              <a:rPr lang="sr-Latn-CS" dirty="0" smtClean="0"/>
              <a:t>E</a:t>
            </a:r>
            <a:r>
              <a:rPr lang="sr-Latn-RS" dirty="0" smtClean="0"/>
              <a:t>valuacija učinka politike</a:t>
            </a:r>
          </a:p>
          <a:p>
            <a:endParaRPr lang="sr-Latn-CS" dirty="0"/>
          </a:p>
        </p:txBody>
      </p:sp>
      <p:pic>
        <p:nvPicPr>
          <p:cNvPr id="83972" name="Picture 4" descr="Rezultat slika za digital agenda score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688" y="2976109"/>
            <a:ext cx="2546415" cy="3738737"/>
          </a:xfrm>
          <a:prstGeom prst="rect">
            <a:avLst/>
          </a:prstGeom>
          <a:noFill/>
        </p:spPr>
      </p:pic>
      <p:pic>
        <p:nvPicPr>
          <p:cNvPr id="83974" name="Picture 6" descr="Rezultat slika za digital agenda scoreboard"/>
          <p:cNvPicPr>
            <a:picLocks noChangeAspect="1" noChangeArrowheads="1"/>
          </p:cNvPicPr>
          <p:nvPr/>
        </p:nvPicPr>
        <p:blipFill>
          <a:blip r:embed="rId3" cstate="print"/>
          <a:srcRect l="7110" t="35891" r="38383" b="53061"/>
          <a:stretch>
            <a:fillRect/>
          </a:stretch>
        </p:blipFill>
        <p:spPr bwMode="auto">
          <a:xfrm>
            <a:off x="2123728" y="6268792"/>
            <a:ext cx="3312368" cy="504056"/>
          </a:xfrm>
          <a:prstGeom prst="rect">
            <a:avLst/>
          </a:prstGeom>
          <a:noFill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10" y="3475856"/>
            <a:ext cx="468784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sr-Cyrl-CS" b="1" dirty="0" smtClean="0"/>
              <a:t>Sadržaj predmeta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</p:spPr>
        <p:txBody>
          <a:bodyPr>
            <a:noAutofit/>
          </a:bodyPr>
          <a:lstStyle/>
          <a:p>
            <a:r>
              <a:rPr lang="sr-Cyrl-CS" sz="1300" i="1" dirty="0" smtClean="0"/>
              <a:t>Teorijska nastava</a:t>
            </a:r>
            <a:endParaRPr lang="sr-Latn-CS" sz="1300" dirty="0" smtClean="0"/>
          </a:p>
          <a:p>
            <a:pPr lvl="1"/>
            <a:r>
              <a:rPr lang="sr-Cyrl-CS" sz="1300" dirty="0" smtClean="0"/>
              <a:t>Činioci razvoja saobraćaja – klasifikacija i metod analize; </a:t>
            </a:r>
            <a:endParaRPr lang="sr-Latn-CS" sz="1300" dirty="0" smtClean="0"/>
          </a:p>
          <a:p>
            <a:pPr lvl="1"/>
            <a:r>
              <a:rPr lang="sr-Cyrl-CS" sz="1300" dirty="0" smtClean="0"/>
              <a:t>Osnovni pojmovi i koncepti politike i njihova specifičnost u sektoru transporta i telekomunikacija;</a:t>
            </a:r>
            <a:endParaRPr lang="sr-Latn-CS" sz="1300" dirty="0" smtClean="0"/>
          </a:p>
          <a:p>
            <a:pPr lvl="1"/>
            <a:r>
              <a:rPr lang="sr-Cyrl-CS" sz="1300" dirty="0" smtClean="0"/>
              <a:t>Evropska politika transportna i elektronskih </a:t>
            </a:r>
            <a:r>
              <a:rPr lang="sr-Cyrl-RS" sz="1300" dirty="0" smtClean="0"/>
              <a:t>komunikacija </a:t>
            </a:r>
            <a:r>
              <a:rPr lang="sr-Cyrl-CS" sz="1300" dirty="0" smtClean="0"/>
              <a:t>– pojmovi i pokazatelji, programska dokumenta; </a:t>
            </a:r>
            <a:endParaRPr lang="sr-Latn-CS" sz="1300" dirty="0" smtClean="0"/>
          </a:p>
          <a:p>
            <a:pPr lvl="1"/>
            <a:r>
              <a:rPr lang="sr-Cyrl-CS" sz="1300" dirty="0" smtClean="0"/>
              <a:t>Politika razvoja informacionog društva;</a:t>
            </a:r>
            <a:endParaRPr lang="sr-Latn-CS" sz="1300" dirty="0" smtClean="0"/>
          </a:p>
          <a:p>
            <a:pPr lvl="1"/>
            <a:r>
              <a:rPr lang="sr-Cyrl-CS" sz="1300" dirty="0" smtClean="0"/>
              <a:t>Konvergencija i interakcija sektorskih politika na primeru transporta i telekomunikacija;</a:t>
            </a:r>
            <a:endParaRPr lang="sr-Latn-CS" sz="1300" dirty="0" smtClean="0"/>
          </a:p>
          <a:p>
            <a:pPr lvl="1"/>
            <a:r>
              <a:rPr lang="sr-Cyrl-CS" sz="1300" dirty="0" smtClean="0"/>
              <a:t>Savremeni razvojni koncepti i njihov uticaj na saobraćajnu politiku transporta i telekomunikacija;</a:t>
            </a:r>
            <a:endParaRPr lang="sr-Latn-CS" sz="1300" dirty="0" smtClean="0"/>
          </a:p>
          <a:p>
            <a:pPr lvl="1"/>
            <a:r>
              <a:rPr lang="sr-Cyrl-CS" sz="1300" dirty="0" smtClean="0"/>
              <a:t>Modeliranje politike transporta i komunikacija – osnovni teorijski i metodološki koncepti (baze indikatora i alati za ocenu napretka ka ciljevima politike)</a:t>
            </a:r>
            <a:r>
              <a:rPr lang="sr-Latn-RS" sz="1300" dirty="0" smtClean="0"/>
              <a:t>;</a:t>
            </a:r>
            <a:endParaRPr lang="sr-Latn-CS" sz="1300" dirty="0" smtClean="0"/>
          </a:p>
          <a:p>
            <a:pPr lvl="1"/>
            <a:r>
              <a:rPr lang="sr-Latn-RS" sz="1300" dirty="0" smtClean="0"/>
              <a:t>M</a:t>
            </a:r>
            <a:r>
              <a:rPr lang="sr-Latn-CS" sz="1300" dirty="0" smtClean="0"/>
              <a:t>er</a:t>
            </a:r>
            <a:r>
              <a:rPr lang="en-GB" sz="1300" dirty="0" smtClean="0"/>
              <a:t>e </a:t>
            </a:r>
            <a:r>
              <a:rPr lang="sr-Latn-CS" sz="1300" dirty="0" smtClean="0"/>
              <a:t>transportne politike </a:t>
            </a:r>
            <a:r>
              <a:rPr lang="sr-Cyrl-RS" sz="1300" dirty="0" smtClean="0"/>
              <a:t>i interaktivni </a:t>
            </a:r>
            <a:r>
              <a:rPr lang="sr-Latn-RS" sz="1300" dirty="0" smtClean="0"/>
              <a:t>w</a:t>
            </a:r>
            <a:r>
              <a:rPr lang="sr-Latn-CS" sz="1300" dirty="0" smtClean="0"/>
              <a:t>eb alati za podršku odlučivanju </a:t>
            </a:r>
            <a:r>
              <a:rPr lang="sr-Cyrl-RS" sz="1300" dirty="0" smtClean="0"/>
              <a:t>o primeni mera </a:t>
            </a:r>
            <a:r>
              <a:rPr lang="sr-Latn-CS" sz="1300" dirty="0" smtClean="0"/>
              <a:t>(KonSult, Civitas, TDM enciklopedia i dr.).</a:t>
            </a:r>
          </a:p>
          <a:p>
            <a:r>
              <a:rPr lang="sr-Cyrl-CS" sz="1300" i="1" dirty="0" smtClean="0"/>
              <a:t>Praktična nastava </a:t>
            </a:r>
            <a:endParaRPr lang="sr-Latn-CS" sz="1300" dirty="0" smtClean="0"/>
          </a:p>
          <a:p>
            <a:pPr lvl="1"/>
            <a:r>
              <a:rPr lang="sr-Cyrl-CS" sz="1300" dirty="0" smtClean="0"/>
              <a:t>Na časovima vežbi je usmena odbrana seminarskih radova studenata na teme koje su vezane za nastavne jedinice odslušane na predavanjima, kao i posebne teme vezane za telekomunikaciona rešenja za probleme transporta (mobilne aplikacije, ITS rešenja, interaktivni </a:t>
            </a:r>
            <a:r>
              <a:rPr lang="en-GB" sz="1300" dirty="0" smtClean="0"/>
              <a:t>web </a:t>
            </a:r>
            <a:r>
              <a:rPr lang="sr-Cyrl-CS" sz="1300" dirty="0" smtClean="0"/>
              <a:t>alati politike). Svaka odbrana je praćena diskusijom na temu koja se prezentuje kroz analizu studija slučaja (case studies). Takođe, na časovima vežbi se organizuju radionice u okviru kojih se studenti obučavaju za pretraživanje/korišćenje literature i podataka sa internet portala Evropske Unije za tematske celine transport, transportna politika, Digitalna agenda, Eurobarometar (Eurobarometer) baza studija i sl. Kroz izradu istraživačkog rada, studenti se obučavaju da pretražuju i prikazuju podatke sa zvaničnih portala indikatora evropske politike tzv. </a:t>
            </a:r>
            <a:r>
              <a:rPr lang="sr-Latn-RS" sz="1300" i="1" dirty="0" smtClean="0"/>
              <a:t>Scoreboard</a:t>
            </a:r>
            <a:r>
              <a:rPr lang="sr-Latn-RS" sz="1300" dirty="0" smtClean="0"/>
              <a:t> </a:t>
            </a:r>
            <a:r>
              <a:rPr lang="sr-Cyrl-RS" sz="1300" dirty="0" smtClean="0"/>
              <a:t>portala EU.</a:t>
            </a:r>
            <a:endParaRPr lang="sr-Latn-C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</a:rPr>
              <a:t>LITERATURA</a:t>
            </a:r>
            <a:endParaRPr lang="sr-Latn-C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7042" name="Picture 2" descr="Rezultat slika za The Electronic Communications Policy of the European Un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40768"/>
            <a:ext cx="1641931" cy="2073053"/>
          </a:xfrm>
          <a:prstGeom prst="rect">
            <a:avLst/>
          </a:prstGeom>
          <a:noFill/>
        </p:spPr>
      </p:pic>
      <p:pic>
        <p:nvPicPr>
          <p:cNvPr id="87044" name="Picture 4" descr="118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1512168" cy="2117036"/>
          </a:xfrm>
          <a:prstGeom prst="rect">
            <a:avLst/>
          </a:prstGeom>
          <a:noFill/>
        </p:spPr>
      </p:pic>
      <p:pic>
        <p:nvPicPr>
          <p:cNvPr id="87046" name="Picture 6" descr="BENCMAR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1512168" cy="211703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64088" y="4437112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Pdf i PPP materijali na web stranici predmeta</a:t>
            </a:r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4462464" cy="251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</a:rPr>
              <a:t>NASTAVNICI I SARADNICI</a:t>
            </a:r>
            <a:endParaRPr lang="sr-Latn-C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dirty="0" smtClean="0"/>
              <a:t>Prof</a:t>
            </a:r>
            <a:r>
              <a:rPr lang="sr-Latn-CS" dirty="0" smtClean="0"/>
              <a:t>. dr Marijana Petrović</a:t>
            </a:r>
          </a:p>
          <a:p>
            <a:pPr lvl="2"/>
            <a:r>
              <a:rPr lang="sr-Latn-CS" dirty="0" smtClean="0"/>
              <a:t>kabinet 235</a:t>
            </a:r>
          </a:p>
          <a:p>
            <a:pPr lvl="2"/>
            <a:r>
              <a:rPr lang="sr-Latn-CS" dirty="0" smtClean="0"/>
              <a:t>Mail</a:t>
            </a:r>
            <a:r>
              <a:rPr lang="en-GB" dirty="0" smtClean="0"/>
              <a:t> </a:t>
            </a:r>
            <a:r>
              <a:rPr lang="en-GB" dirty="0" err="1" smtClean="0"/>
              <a:t>adresa</a:t>
            </a:r>
            <a:r>
              <a:rPr lang="sr-Latn-CS" dirty="0" smtClean="0"/>
              <a:t> </a:t>
            </a:r>
            <a:r>
              <a:rPr lang="sr-Latn-CS" dirty="0" smtClean="0">
                <a:hlinkClick r:id="rId2"/>
              </a:rPr>
              <a:t>marijanap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sf.bg.ac.rs</a:t>
            </a:r>
            <a:endParaRPr lang="en-US" dirty="0" smtClean="0"/>
          </a:p>
          <a:p>
            <a:pPr lvl="1"/>
            <a:r>
              <a:rPr lang="sr-Latn-CS" dirty="0" smtClean="0"/>
              <a:t>Tanja </a:t>
            </a:r>
            <a:r>
              <a:rPr lang="en-GB" dirty="0" err="1" smtClean="0"/>
              <a:t>Živojinov</a:t>
            </a:r>
            <a:r>
              <a:rPr lang="sr-Latn-CS" dirty="0" smtClean="0"/>
              <a:t>ić</a:t>
            </a:r>
            <a:endParaRPr lang="sr-Latn-CS" dirty="0" smtClean="0"/>
          </a:p>
          <a:p>
            <a:pPr lvl="2"/>
            <a:r>
              <a:rPr lang="sr-Latn-CS" dirty="0" smtClean="0"/>
              <a:t>kabinet 235</a:t>
            </a:r>
          </a:p>
          <a:p>
            <a:pPr lvl="2"/>
            <a:r>
              <a:rPr lang="sr-Latn-CS" dirty="0" smtClean="0"/>
              <a:t>Mail</a:t>
            </a:r>
            <a:r>
              <a:rPr lang="en-GB" dirty="0" smtClean="0"/>
              <a:t> </a:t>
            </a:r>
            <a:r>
              <a:rPr lang="en-GB" dirty="0" err="1" smtClean="0"/>
              <a:t>adresa</a:t>
            </a:r>
            <a:r>
              <a:rPr lang="sr-Latn-CS" dirty="0" smtClean="0"/>
              <a:t> </a:t>
            </a:r>
            <a:r>
              <a:rPr lang="sr-Latn-CS" dirty="0" smtClean="0">
                <a:hlinkClick r:id="rId3"/>
              </a:rPr>
              <a:t>t.</a:t>
            </a:r>
            <a:r>
              <a:rPr lang="en-GB" dirty="0" err="1" smtClean="0">
                <a:hlinkClick r:id="rId3"/>
              </a:rPr>
              <a:t>zivojino</a:t>
            </a:r>
            <a:r>
              <a:rPr lang="sr-Latn-CS" dirty="0" smtClean="0">
                <a:hlinkClick r:id="rId3"/>
              </a:rPr>
              <a:t>vic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sf.bg.ac.rs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Bodovanje aktivnosti studenata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97264"/>
              </p:ext>
            </p:extLst>
          </p:nvPr>
        </p:nvGraphicFramePr>
        <p:xfrm>
          <a:off x="480070" y="2420888"/>
          <a:ext cx="75608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AKTIVNOST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 dirty="0" err="1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BR.POENA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Seminarski rad  (PPP i izlaganje na zadatu temu)</a:t>
                      </a:r>
                      <a:endParaRPr lang="en-US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0-20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Prisustvo </a:t>
                      </a:r>
                      <a:r>
                        <a:rPr lang="sr-Latn-C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aktivnost na </a:t>
                      </a:r>
                      <a:r>
                        <a:rPr lang="sr-Latn-C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nastavi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Istraživački rad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25-40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Ispit (pismeno u ispitnom roku)</a:t>
                      </a:r>
                      <a:endParaRPr lang="en-US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16-30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Σ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51-100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7a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69160"/>
            <a:ext cx="1944216" cy="1463881"/>
          </a:xfrm>
          <a:prstGeom prst="rect">
            <a:avLst/>
          </a:prstGeom>
          <a:noFill/>
        </p:spPr>
      </p:pic>
      <p:pic>
        <p:nvPicPr>
          <p:cNvPr id="68616" name="Picture 8" descr="Rezultat slika za students oral pres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2029425" cy="1368152"/>
          </a:xfrm>
          <a:prstGeom prst="rect">
            <a:avLst/>
          </a:prstGeom>
          <a:noFill/>
        </p:spPr>
      </p:pic>
      <p:pic>
        <p:nvPicPr>
          <p:cNvPr id="68620" name="Picture 12" descr="Rezultat slika za research 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564904"/>
            <a:ext cx="2376264" cy="1535066"/>
          </a:xfrm>
          <a:prstGeom prst="rect">
            <a:avLst/>
          </a:prstGeom>
          <a:noFill/>
        </p:spPr>
      </p:pic>
      <p:pic>
        <p:nvPicPr>
          <p:cNvPr id="10" name="Picture 5" descr="http://4.bp.blogspot.com/-KmZ_eRcbVmI/UMMHmZcU_oI/AAAAAAAAAXQ/R8Tg45lOdz4/s1600/WanGerrard_-_Exam_Stres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1268760"/>
            <a:ext cx="1425340" cy="1425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34" name="Picture 26" descr="Rezultat slika za 100"/>
          <p:cNvPicPr>
            <a:picLocks noChangeAspect="1" noChangeArrowheads="1"/>
          </p:cNvPicPr>
          <p:nvPr/>
        </p:nvPicPr>
        <p:blipFill>
          <a:blip r:embed="rId6" cstate="print"/>
          <a:srcRect l="13230" t="27631" r="14951" b="34570"/>
          <a:stretch>
            <a:fillRect/>
          </a:stretch>
        </p:blipFill>
        <p:spPr bwMode="auto">
          <a:xfrm>
            <a:off x="6588224" y="764704"/>
            <a:ext cx="1224136" cy="644282"/>
          </a:xfrm>
          <a:prstGeom prst="rect">
            <a:avLst/>
          </a:prstGeom>
          <a:noFill/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3400" y="533400"/>
            <a:ext cx="3174504" cy="1383432"/>
          </a:xfrm>
        </p:spPr>
        <p:txBody>
          <a:bodyPr>
            <a:normAutofit/>
          </a:bodyPr>
          <a:lstStyle/>
          <a:p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</a:rPr>
              <a:t>Aktivnosti studenata</a:t>
            </a:r>
            <a:endParaRPr lang="sr-Latn-CS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6093296"/>
            <a:ext cx="648072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10</a:t>
            </a:r>
            <a:endParaRPr lang="sr-Latn-CS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76056" y="3861048"/>
            <a:ext cx="648072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40</a:t>
            </a:r>
            <a:endParaRPr lang="sr-Latn-C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131840" y="5013176"/>
            <a:ext cx="648072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20</a:t>
            </a:r>
            <a:endParaRPr lang="sr-Latn-C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6444208" y="2492896"/>
            <a:ext cx="648072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30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Kontakt</a:t>
            </a:r>
            <a:endParaRPr lang="sr-Latn-C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6563072" cy="1752600"/>
          </a:xfrm>
        </p:spPr>
        <p:txBody>
          <a:bodyPr/>
          <a:lstStyle/>
          <a:p>
            <a:r>
              <a:rPr lang="sr-Latn-CS" dirty="0" smtClean="0"/>
              <a:t>Prof. d</a:t>
            </a:r>
            <a:r>
              <a:rPr lang="en-US" dirty="0" smtClean="0"/>
              <a:t>r </a:t>
            </a:r>
            <a:r>
              <a:rPr lang="en-US" dirty="0" err="1" smtClean="0"/>
              <a:t>Marijana</a:t>
            </a:r>
            <a:r>
              <a:rPr lang="en-US" dirty="0" smtClean="0"/>
              <a:t> </a:t>
            </a:r>
            <a:r>
              <a:rPr lang="en-US" dirty="0" err="1" smtClean="0"/>
              <a:t>Petrovi</a:t>
            </a:r>
            <a:r>
              <a:rPr lang="sr-Latn-CS" dirty="0" smtClean="0"/>
              <a:t>ć, kabinet </a:t>
            </a:r>
            <a:r>
              <a:rPr lang="en-US" dirty="0" smtClean="0"/>
              <a:t>23</a:t>
            </a:r>
            <a:r>
              <a:rPr lang="sr-Latn-CS" dirty="0" smtClean="0"/>
              <a:t>5, </a:t>
            </a:r>
            <a:r>
              <a:rPr lang="en-US" dirty="0" smtClean="0">
                <a:hlinkClick r:id="rId2"/>
              </a:rPr>
              <a:t>marijanap@sf.bg.ac.rs</a:t>
            </a:r>
            <a:r>
              <a:rPr lang="sr-Latn-CS" dirty="0" smtClean="0"/>
              <a:t>, </a:t>
            </a:r>
            <a:endParaRPr lang="en-US" dirty="0" smtClean="0"/>
          </a:p>
          <a:p>
            <a:r>
              <a:rPr lang="sr-Latn-CS" dirty="0" smtClean="0"/>
              <a:t>Doc. dr </a:t>
            </a:r>
            <a:r>
              <a:rPr lang="en-US" dirty="0" err="1" smtClean="0"/>
              <a:t>Tanja</a:t>
            </a:r>
            <a:r>
              <a:rPr lang="en-US" dirty="0" smtClean="0"/>
              <a:t> </a:t>
            </a:r>
            <a:r>
              <a:rPr lang="sr-Latn-RS" dirty="0" smtClean="0"/>
              <a:t>Živojinović</a:t>
            </a:r>
            <a:r>
              <a:rPr lang="sr-Latn-CS" dirty="0" smtClean="0"/>
              <a:t>, kabinet 235, </a:t>
            </a:r>
            <a:r>
              <a:rPr lang="sr-Latn-CS" dirty="0" smtClean="0">
                <a:hlinkClick r:id="rId3"/>
              </a:rPr>
              <a:t>t.zivojinovic</a:t>
            </a:r>
            <a:r>
              <a:rPr lang="en-US" dirty="0" smtClean="0">
                <a:hlinkClick r:id="rId3"/>
              </a:rPr>
              <a:t>@</a:t>
            </a:r>
            <a:r>
              <a:rPr lang="en-US" dirty="0" err="1" smtClean="0">
                <a:hlinkClick r:id="rId3"/>
              </a:rPr>
              <a:t>sf.bg.ac.rs</a:t>
            </a:r>
            <a:r>
              <a:rPr lang="sr-Latn-CS" dirty="0" smtClean="0"/>
              <a:t>, </a:t>
            </a:r>
            <a:endParaRPr lang="en-US" dirty="0" smtClean="0"/>
          </a:p>
          <a:p>
            <a:endParaRPr lang="sr-Latn-C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</TotalTime>
  <Words>410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OSNOVI SAOBRAĆAJNE POLITIKE</vt:lpstr>
      <vt:lpstr>Šta ćete naučiti?</vt:lpstr>
      <vt:lpstr>ISHODI UČENJA</vt:lpstr>
      <vt:lpstr>Sadržaj predmeta</vt:lpstr>
      <vt:lpstr>LITERATURA</vt:lpstr>
      <vt:lpstr>NASTAVNICI I SARADNICI</vt:lpstr>
      <vt:lpstr>Bodovanje aktivnosti studenata</vt:lpstr>
      <vt:lpstr>Aktivnosti studenata</vt:lpstr>
      <vt:lpstr>Kontakt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OSNOVI SAOBRAĆAJNE POLITIKE</dc:title>
  <dc:creator>Marijana Petrovic</dc:creator>
  <cp:lastModifiedBy>Microsoft account</cp:lastModifiedBy>
  <cp:revision>5</cp:revision>
  <cp:lastPrinted>1601-01-01T00:00:00Z</cp:lastPrinted>
  <dcterms:created xsi:type="dcterms:W3CDTF">2017-09-22T08:05:26Z</dcterms:created>
  <dcterms:modified xsi:type="dcterms:W3CDTF">2022-01-18T16:31:48Z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TC010721281033</vt:lpwstr>
  </property>
</Properties>
</file>