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381" r:id="rId4"/>
    <p:sldId id="380" r:id="rId5"/>
    <p:sldId id="382" r:id="rId6"/>
    <p:sldId id="270" r:id="rId7"/>
    <p:sldId id="379" r:id="rId8"/>
    <p:sldId id="32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9900"/>
    <a:srgbClr val="666699"/>
    <a:srgbClr val="663300"/>
    <a:srgbClr val="006600"/>
    <a:srgbClr val="FF3300"/>
    <a:srgbClr val="003399"/>
    <a:srgbClr val="A5002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434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3B14983-28F0-41D8-B466-F183437BADCC}" type="datetimeFigureOut">
              <a:rPr lang="en-US"/>
              <a:pPr/>
              <a:t>1/18/2022</a:t>
            </a:fld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217785B-B900-4EE8-B5B1-C54CCFD212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6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CB0DC5-A535-4265-82D9-49FCCE8FC2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59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C43D53-B85B-4508-AD9C-674B831CC633}" type="slidenum">
              <a:rPr lang="en-US"/>
              <a:pPr/>
              <a:t>1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37835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5D455E-466C-4869-A275-22295D33B184}" type="slidenum">
              <a:rPr lang="en-US"/>
              <a:pPr/>
              <a:t>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1098857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5D455E-466C-4869-A275-22295D33B184}" type="slidenum">
              <a:rPr lang="en-US"/>
              <a:pPr/>
              <a:t>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1466629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891F3-8EC7-4CE7-ACB0-47DAEFAAD1D0}" type="slidenum">
              <a:rPr lang="en-US"/>
              <a:pPr/>
              <a:t>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590949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5D455E-466C-4869-A275-22295D33B184}" type="slidenum">
              <a:rPr lang="en-US"/>
              <a:pPr/>
              <a:t>5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724907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891F3-8EC7-4CE7-ACB0-47DAEFAAD1D0}" type="slidenum">
              <a:rPr lang="en-US"/>
              <a:pPr/>
              <a:t>6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3497137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891F3-8EC7-4CE7-ACB0-47DAEFAAD1D0}" type="slidenum">
              <a:rPr lang="en-US"/>
              <a:pPr/>
              <a:t>7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  <p:extLst>
      <p:ext uri="{BB962C8B-B14F-4D97-AF65-F5344CB8AC3E}">
        <p14:creationId xmlns:p14="http://schemas.microsoft.com/office/powerpoint/2010/main" val="1587155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99E061-347C-4A03-8F17-1971DE2ADD6B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3989E-6DAE-44A7-A93D-6E97058709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1D614-C75C-46C4-B21F-BE8811C92290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7429BD-F6BC-4555-8A66-E6F01104C2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175B88-06A1-4300-A042-DFB5F0621CA9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5D4E7F-6E2E-4AAD-8D1B-374D13C9DC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1EE5A-2B03-4942-BBD8-17CA4068EF92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4CFC7-2A2D-4A36-A486-636AC23FE2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950B4D-C09A-4E31-8712-C4B21EA6A4A2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6EFCE-59E9-415C-ABB5-285BE8BF1A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9D313-09C6-4AC6-BB08-67857163526F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100B7-E5DE-4057-BE26-AB4B2ADC4C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588AD-5F29-429E-A09E-AE5E1A85500E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C1EF5B-BCB9-4E3F-912A-363015E28D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A7A6A-37EF-4065-B2E0-80CCFF7465DD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2D28F-19CF-48A2-9BA8-3EF1208572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CCE5C-B732-480C-B2F8-DF20F1011FE5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FA347-26BB-4414-878E-375F48AFBD4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126EF6-B751-4E5D-A815-1E52666B861D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F79A2-B831-40CF-9C19-B79E0ECBC3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255D2-AC68-4F67-9A8C-2F51CC895B54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40D9C-5F62-4380-A404-C273A12D7E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F2B40-E4B0-4224-B9E0-24A3DC85C585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4398F3-C5A7-40F6-92ED-A713B2F8F1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fld id="{D5DD71A9-7A66-4856-A39A-D8AED4884AD0}" type="datetimeFigureOut">
              <a:rPr lang="en-US"/>
              <a:pPr/>
              <a:t>1/18/2022</a:t>
            </a:fld>
            <a:endParaRPr lang="en-US" alt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fld id="{2DC1120D-30B5-4B3E-AFF1-B5DE535C021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bojkovic@yahoo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t.zivojinovic@sf.bg.ac.r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838200"/>
            <a:ext cx="8229600" cy="42672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</p:spPr>
        <p:txBody>
          <a:bodyPr anchor="ctr"/>
          <a:lstStyle/>
          <a:p>
            <a:pPr algn="ctr" eaLnBrk="1" hangingPunct="1"/>
            <a:r>
              <a:rPr lang="sr-Latn-RS" sz="4400" b="1" dirty="0" smtClean="0">
                <a:solidFill>
                  <a:schemeClr val="tx1"/>
                </a:solidFill>
              </a:rPr>
              <a:t/>
            </a:r>
            <a:br>
              <a:rPr lang="sr-Latn-RS" sz="4400" b="1" dirty="0" smtClean="0">
                <a:solidFill>
                  <a:schemeClr val="tx1"/>
                </a:solidFill>
              </a:rPr>
            </a:br>
            <a:r>
              <a:rPr lang="en-US" sz="4400" b="1" dirty="0" err="1" smtClean="0">
                <a:solidFill>
                  <a:schemeClr val="tx1"/>
                </a:solidFill>
              </a:rPr>
              <a:t>Politika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i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ekonomika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odr</a:t>
            </a:r>
            <a:r>
              <a:rPr lang="sr-Latn-CS" sz="4400" b="1" dirty="0" smtClean="0">
                <a:solidFill>
                  <a:schemeClr val="tx1"/>
                </a:solidFill>
              </a:rPr>
              <a:t>živog </a:t>
            </a:r>
            <a:r>
              <a:rPr lang="en-US" sz="4400" b="1" dirty="0" err="1" smtClean="0">
                <a:solidFill>
                  <a:schemeClr val="tx1"/>
                </a:solidFill>
              </a:rPr>
              <a:t>razvoja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</a:rPr>
              <a:t>transporta</a:t>
            </a:r>
            <a:r>
              <a:rPr lang="en-US" sz="5000" b="1" dirty="0" smtClean="0">
                <a:solidFill>
                  <a:schemeClr val="tx1"/>
                </a:solidFill>
              </a:rPr>
              <a:t/>
            </a:r>
            <a:br>
              <a:rPr lang="en-US" sz="5000" b="1" dirty="0" smtClean="0">
                <a:solidFill>
                  <a:schemeClr val="tx1"/>
                </a:solidFill>
              </a:rPr>
            </a:br>
            <a:r>
              <a:rPr lang="en-US" sz="5000" b="1" dirty="0">
                <a:solidFill>
                  <a:schemeClr val="tx1"/>
                </a:solidFill>
              </a:rPr>
              <a:t/>
            </a:r>
            <a:br>
              <a:rPr lang="en-US" sz="5000" b="1" dirty="0">
                <a:solidFill>
                  <a:schemeClr val="tx1"/>
                </a:solidFill>
              </a:rPr>
            </a:br>
            <a:r>
              <a:rPr lang="sr-Latn-RS" sz="2800" b="1" dirty="0" smtClean="0">
                <a:solidFill>
                  <a:schemeClr val="tx1"/>
                </a:solidFill>
              </a:rPr>
              <a:t>- predstavljanje predmeta -</a:t>
            </a: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5000" b="1" dirty="0" smtClean="0">
                <a:solidFill>
                  <a:schemeClr val="tx1"/>
                </a:solidFill>
              </a:rPr>
              <a:t/>
            </a:r>
            <a:br>
              <a:rPr lang="en-US" sz="5000" b="1" dirty="0" smtClean="0">
                <a:solidFill>
                  <a:schemeClr val="tx1"/>
                </a:solidFill>
              </a:rPr>
            </a:br>
            <a:endParaRPr lang="en-US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/>
          <a:lstStyle/>
          <a:p>
            <a:pPr eaLnBrk="1" hangingPunct="1"/>
            <a:r>
              <a:rPr lang="en-US" b="1" smtClean="0"/>
              <a:t>O predmetu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447800"/>
            <a:ext cx="8763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800" b="1" dirty="0" smtClean="0">
                <a:latin typeface="Garamond" pitchFamily="18" charset="0"/>
              </a:rPr>
              <a:t>IV semestar</a:t>
            </a:r>
            <a:endParaRPr lang="sr-Latn-CS" sz="2800" b="1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800" b="1" dirty="0" err="1" smtClean="0">
                <a:latin typeface="Garamond" pitchFamily="18" charset="0"/>
              </a:rPr>
              <a:t>Izborni</a:t>
            </a:r>
            <a:r>
              <a:rPr lang="sr-Latn-RS" sz="2800" b="1" dirty="0" smtClean="0">
                <a:latin typeface="Garamond" pitchFamily="18" charset="0"/>
              </a:rPr>
              <a:t> predmet</a:t>
            </a:r>
            <a:endParaRPr lang="en-US" sz="2800" b="1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800" b="1" dirty="0" smtClean="0">
                <a:latin typeface="Garamond" pitchFamily="18" charset="0"/>
              </a:rPr>
              <a:t>4 ESPB</a:t>
            </a: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800" b="1" dirty="0" err="1" smtClean="0">
                <a:latin typeface="Garamond" pitchFamily="18" charset="0"/>
              </a:rPr>
              <a:t>Nastavnici</a:t>
            </a:r>
            <a:r>
              <a:rPr lang="en-US" sz="2800" b="1" dirty="0" smtClean="0">
                <a:latin typeface="Garamond" pitchFamily="18" charset="0"/>
              </a:rPr>
              <a:t>:</a:t>
            </a:r>
            <a:endParaRPr lang="sr-Latn-CS" sz="2800" b="1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800" b="1" dirty="0" smtClean="0">
                <a:latin typeface="Garamond" pitchFamily="18" charset="0"/>
              </a:rPr>
              <a:t>Dr </a:t>
            </a:r>
            <a:r>
              <a:rPr lang="sr-Latn-CS" sz="2800" b="1" dirty="0" smtClean="0">
                <a:latin typeface="Garamond" pitchFamily="18" charset="0"/>
              </a:rPr>
              <a:t>Nataša Bojković</a:t>
            </a:r>
            <a:r>
              <a:rPr lang="sr-Latn-CS" sz="2800" dirty="0" smtClean="0">
                <a:latin typeface="Garamond" pitchFamily="18" charset="0"/>
              </a:rPr>
              <a:t>, </a:t>
            </a:r>
            <a:r>
              <a:rPr lang="en-GB" sz="2800" dirty="0" smtClean="0">
                <a:latin typeface="Garamond" pitchFamily="18" charset="0"/>
              </a:rPr>
              <a:t>red</a:t>
            </a:r>
            <a:r>
              <a:rPr lang="sr-Latn-RS" sz="2800" dirty="0" smtClean="0">
                <a:latin typeface="Garamond" pitchFamily="18" charset="0"/>
              </a:rPr>
              <a:t>ov</a:t>
            </a:r>
            <a:r>
              <a:rPr lang="en-GB" sz="2800" dirty="0" err="1" smtClean="0">
                <a:latin typeface="Garamond" pitchFamily="18" charset="0"/>
              </a:rPr>
              <a:t>ni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>
                <a:latin typeface="Garamond" pitchFamily="18" charset="0"/>
              </a:rPr>
              <a:t>p</a:t>
            </a:r>
            <a:r>
              <a:rPr lang="en-GB" sz="2800" dirty="0" err="1" smtClean="0">
                <a:latin typeface="Garamond" pitchFamily="18" charset="0"/>
              </a:rPr>
              <a:t>rofesor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sr-Latn-CS" sz="2800" dirty="0" smtClean="0">
                <a:latin typeface="Garamond" pitchFamily="18" charset="0"/>
                <a:hlinkClick r:id="rId3"/>
              </a:rPr>
              <a:t>nbojkovic</a:t>
            </a:r>
            <a:r>
              <a:rPr lang="en-US" sz="2800" dirty="0" smtClean="0">
                <a:latin typeface="Garamond" pitchFamily="18" charset="0"/>
                <a:hlinkClick r:id="rId3"/>
              </a:rPr>
              <a:t>@yahoo.com</a:t>
            </a:r>
            <a:r>
              <a:rPr lang="en-US" sz="2800" dirty="0" smtClean="0">
                <a:latin typeface="Garamond" pitchFamily="18" charset="0"/>
              </a:rPr>
              <a:t>, </a:t>
            </a:r>
            <a:r>
              <a:rPr lang="sr-Latn-CS" sz="2800" dirty="0" smtClean="0">
                <a:latin typeface="Garamond" pitchFamily="18" charset="0"/>
              </a:rPr>
              <a:t>kab</a:t>
            </a:r>
            <a:r>
              <a:rPr lang="en-US" sz="2800" dirty="0" smtClean="0">
                <a:latin typeface="Garamond" pitchFamily="18" charset="0"/>
              </a:rPr>
              <a:t>. </a:t>
            </a:r>
            <a:r>
              <a:rPr lang="sr-Latn-CS" sz="2800" dirty="0" smtClean="0">
                <a:latin typeface="Garamond" pitchFamily="18" charset="0"/>
              </a:rPr>
              <a:t>005</a:t>
            </a:r>
            <a:endParaRPr lang="en-GB" sz="2800" dirty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v"/>
            </a:pPr>
            <a:r>
              <a:rPr lang="en-US" sz="2800" b="1" dirty="0" err="1" smtClean="0">
                <a:latin typeface="Garamond" pitchFamily="18" charset="0"/>
              </a:rPr>
              <a:t>Dr</a:t>
            </a:r>
            <a:r>
              <a:rPr lang="en-US" sz="2800" b="1" dirty="0" smtClean="0">
                <a:latin typeface="Garamond" pitchFamily="18" charset="0"/>
              </a:rPr>
              <a:t> Tanja </a:t>
            </a:r>
            <a:r>
              <a:rPr lang="en-US" sz="2800" b="1" dirty="0" err="1" smtClean="0">
                <a:latin typeface="Garamond" pitchFamily="18" charset="0"/>
              </a:rPr>
              <a:t>Živojinovi</a:t>
            </a:r>
            <a:r>
              <a:rPr lang="sr-Latn-CS" sz="2800" b="1" dirty="0" smtClean="0">
                <a:latin typeface="Garamond" pitchFamily="18" charset="0"/>
              </a:rPr>
              <a:t>ć</a:t>
            </a:r>
            <a:r>
              <a:rPr lang="en-US" sz="2800" dirty="0" smtClean="0">
                <a:latin typeface="Garamond" pitchFamily="18" charset="0"/>
              </a:rPr>
              <a:t>,</a:t>
            </a: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dirty="0" smtClean="0">
                <a:latin typeface="Garamond" pitchFamily="18" charset="0"/>
              </a:rPr>
              <a:t>docent</a:t>
            </a:r>
          </a:p>
          <a:p>
            <a:pPr marL="0" indent="361950" eaLnBrk="1" hangingPunct="1">
              <a:spcBef>
                <a:spcPts val="0"/>
              </a:spcBef>
              <a:buClr>
                <a:srgbClr val="A50021"/>
              </a:buClr>
              <a:buNone/>
            </a:pPr>
            <a:r>
              <a:rPr lang="en-US" sz="2800" dirty="0" smtClean="0">
                <a:latin typeface="Garamond" pitchFamily="18" charset="0"/>
                <a:hlinkClick r:id="rId4"/>
              </a:rPr>
              <a:t>t.zivojinovic@sf.bg.ac.rs</a:t>
            </a:r>
            <a:r>
              <a:rPr lang="en-US" sz="2800" dirty="0">
                <a:latin typeface="Garamond" pitchFamily="18" charset="0"/>
              </a:rPr>
              <a:t>,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kab</a:t>
            </a:r>
            <a:r>
              <a:rPr lang="en-US" sz="2800" dirty="0" smtClean="0">
                <a:latin typeface="Garamond" pitchFamily="18" charset="0"/>
              </a:rPr>
              <a:t>. 235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/>
          <a:lstStyle/>
          <a:p>
            <a:pPr eaLnBrk="1" hangingPunct="1"/>
            <a:r>
              <a:rPr lang="en-US" b="1" dirty="0" err="1" smtClean="0"/>
              <a:t>Tematske</a:t>
            </a:r>
            <a:r>
              <a:rPr lang="en-US" b="1" dirty="0" smtClean="0"/>
              <a:t> </a:t>
            </a:r>
            <a:r>
              <a:rPr lang="en-US" b="1" dirty="0" err="1" smtClean="0"/>
              <a:t>celine</a:t>
            </a:r>
            <a:r>
              <a:rPr lang="en-US" b="1" dirty="0" smtClean="0"/>
              <a:t> – </a:t>
            </a:r>
            <a:r>
              <a:rPr lang="en-US" b="1" dirty="0" err="1" smtClean="0"/>
              <a:t>predavanja</a:t>
            </a:r>
            <a:r>
              <a:rPr lang="en-US" b="1" dirty="0" smtClean="0"/>
              <a:t> </a:t>
            </a:r>
            <a:endParaRPr lang="en-US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82262"/>
            <a:ext cx="8686800" cy="48137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400" dirty="0" smtClean="0">
                <a:latin typeface="Garamond" pitchFamily="18" charset="0"/>
              </a:rPr>
              <a:t>1. </a:t>
            </a:r>
            <a:r>
              <a:rPr lang="en-US" sz="2400" dirty="0" err="1" smtClean="0">
                <a:latin typeface="Garamond" pitchFamily="18" charset="0"/>
              </a:rPr>
              <a:t>Održivi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razvoj</a:t>
            </a:r>
            <a:r>
              <a:rPr lang="sr-Latn-RS" sz="2400" dirty="0">
                <a:latin typeface="Garamond" pitchFamily="18" charset="0"/>
              </a:rPr>
              <a:t> </a:t>
            </a:r>
            <a:r>
              <a:rPr lang="sr-Latn-RS" sz="2400" dirty="0" smtClean="0">
                <a:latin typeface="Garamond" pitchFamily="18" charset="0"/>
              </a:rPr>
              <a:t>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održivi</a:t>
            </a:r>
            <a:r>
              <a:rPr lang="en-US" sz="2400" dirty="0" smtClean="0">
                <a:latin typeface="Garamond" pitchFamily="18" charset="0"/>
              </a:rPr>
              <a:t> transport</a:t>
            </a: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400" dirty="0" smtClean="0">
                <a:latin typeface="Garamond" pitchFamily="18" charset="0"/>
              </a:rPr>
              <a:t>2. </a:t>
            </a:r>
            <a:r>
              <a:rPr lang="en-US" sz="2400" dirty="0" err="1" smtClean="0">
                <a:latin typeface="Garamond" pitchFamily="18" charset="0"/>
              </a:rPr>
              <a:t>Indikatori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održivog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transporta</a:t>
            </a:r>
            <a:r>
              <a:rPr lang="sr-Latn-RS" sz="2400" dirty="0">
                <a:latin typeface="Garamond" pitchFamily="18" charset="0"/>
              </a:rPr>
              <a:t> </a:t>
            </a:r>
            <a:endParaRPr lang="sr-Latn-RS" sz="2400" dirty="0" smtClean="0">
              <a:latin typeface="Garamond" pitchFamily="18" charset="0"/>
            </a:endParaRPr>
          </a:p>
          <a:p>
            <a:pPr marL="0" indent="268288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Garamond" pitchFamily="18" charset="0"/>
              </a:rPr>
              <a:t>* I </a:t>
            </a:r>
            <a:r>
              <a:rPr lang="en-US" sz="1800" b="1" dirty="0" err="1" smtClean="0">
                <a:solidFill>
                  <a:srgbClr val="FF0000"/>
                </a:solidFill>
                <a:latin typeface="Garamond" pitchFamily="18" charset="0"/>
              </a:rPr>
              <a:t>zadatak</a:t>
            </a:r>
            <a:endParaRPr lang="en-US" sz="1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400" dirty="0">
                <a:latin typeface="Garamond" pitchFamily="18" charset="0"/>
              </a:rPr>
              <a:t>3</a:t>
            </a:r>
            <a:r>
              <a:rPr lang="en-US" sz="2400" dirty="0" smtClean="0">
                <a:latin typeface="Garamond" pitchFamily="18" charset="0"/>
              </a:rPr>
              <a:t>. </a:t>
            </a:r>
            <a:r>
              <a:rPr lang="en-US" sz="2400" dirty="0" err="1" smtClean="0">
                <a:latin typeface="Garamond" pitchFamily="18" charset="0"/>
              </a:rPr>
              <a:t>Koncepti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deljenja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mobilnosti</a:t>
            </a:r>
            <a:r>
              <a:rPr lang="en-US" sz="2400" dirty="0" smtClean="0">
                <a:latin typeface="Garamond" pitchFamily="18" charset="0"/>
              </a:rPr>
              <a:t> u </a:t>
            </a:r>
            <a:r>
              <a:rPr lang="en-US" sz="2400" dirty="0" err="1" smtClean="0">
                <a:latin typeface="Garamond" pitchFamily="18" charset="0"/>
              </a:rPr>
              <a:t>funkciji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održivog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razvoja</a:t>
            </a:r>
            <a:endParaRPr lang="en-US" sz="2400" dirty="0" smtClean="0">
              <a:latin typeface="Garamond" pitchFamily="18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400" dirty="0">
                <a:latin typeface="Garamond" pitchFamily="18" charset="0"/>
              </a:rPr>
              <a:t>4</a:t>
            </a:r>
            <a:r>
              <a:rPr lang="en-US" sz="2400" dirty="0" smtClean="0">
                <a:latin typeface="Garamond" pitchFamily="18" charset="0"/>
              </a:rPr>
              <a:t>. </a:t>
            </a:r>
            <a:r>
              <a:rPr lang="en-US" sz="2400" dirty="0" err="1">
                <a:latin typeface="Garamond" pitchFamily="18" charset="0"/>
              </a:rPr>
              <a:t>Upravljanje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transportnim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zahtevima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menadžment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mobilnosti</a:t>
            </a:r>
            <a:r>
              <a:rPr lang="sr-Latn-RS" sz="2400" dirty="0" smtClean="0">
                <a:latin typeface="Garamond" pitchFamily="18" charset="0"/>
              </a:rPr>
              <a:t> </a:t>
            </a:r>
          </a:p>
          <a:p>
            <a:pPr marL="0" indent="268288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Garamond" pitchFamily="18" charset="0"/>
              </a:rPr>
              <a:t>* II </a:t>
            </a:r>
            <a:r>
              <a:rPr lang="en-US" sz="1800" b="1" dirty="0" err="1">
                <a:solidFill>
                  <a:srgbClr val="FF0000"/>
                </a:solidFill>
                <a:latin typeface="Garamond" pitchFamily="18" charset="0"/>
              </a:rPr>
              <a:t>zadatak</a:t>
            </a:r>
            <a:endParaRPr lang="en-US" sz="18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400" dirty="0" smtClean="0">
                <a:latin typeface="Garamond" pitchFamily="18" charset="0"/>
              </a:rPr>
              <a:t>5. </a:t>
            </a:r>
            <a:r>
              <a:rPr lang="en-US" sz="2400" dirty="0">
                <a:latin typeface="Garamond" pitchFamily="18" charset="0"/>
              </a:rPr>
              <a:t>ITS u </a:t>
            </a:r>
            <a:r>
              <a:rPr lang="en-US" sz="2400" dirty="0" err="1">
                <a:latin typeface="Garamond" pitchFamily="18" charset="0"/>
              </a:rPr>
              <a:t>funkciji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održivog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razvoja</a:t>
            </a:r>
            <a:endParaRPr lang="en-US" sz="2400" dirty="0">
              <a:latin typeface="Garamond" pitchFamily="18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400" dirty="0" smtClean="0">
                <a:latin typeface="Garamond" pitchFamily="18" charset="0"/>
              </a:rPr>
              <a:t>6. </a:t>
            </a:r>
            <a:r>
              <a:rPr lang="en-US" sz="2400" dirty="0">
                <a:latin typeface="Garamond" pitchFamily="18" charset="0"/>
              </a:rPr>
              <a:t>Urbana </a:t>
            </a:r>
            <a:r>
              <a:rPr lang="en-US" sz="2400" dirty="0" err="1">
                <a:latin typeface="Garamond" pitchFamily="18" charset="0"/>
              </a:rPr>
              <a:t>mobilnost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i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tipovi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gradova</a:t>
            </a:r>
            <a:r>
              <a:rPr lang="sr-Latn-RS" sz="2400" dirty="0">
                <a:latin typeface="Garamond" pitchFamily="18" charset="0"/>
              </a:rPr>
              <a:t> </a:t>
            </a:r>
            <a:endParaRPr lang="sr-Latn-RS" sz="2400" dirty="0" smtClean="0">
              <a:latin typeface="Garamond" pitchFamily="18" charset="0"/>
            </a:endParaRPr>
          </a:p>
          <a:p>
            <a:pPr marL="0" indent="268288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1600" dirty="0" smtClean="0">
                <a:solidFill>
                  <a:srgbClr val="FF0000"/>
                </a:solidFill>
                <a:latin typeface="Garamond" pitchFamily="18" charset="0"/>
              </a:rPr>
              <a:t>* </a:t>
            </a:r>
            <a:r>
              <a:rPr lang="en-US" sz="1800" b="1" dirty="0" smtClean="0">
                <a:solidFill>
                  <a:srgbClr val="FF0000"/>
                </a:solidFill>
                <a:latin typeface="Garamond" pitchFamily="18" charset="0"/>
              </a:rPr>
              <a:t>III </a:t>
            </a:r>
            <a:r>
              <a:rPr lang="en-US" sz="1800" b="1" dirty="0" err="1">
                <a:solidFill>
                  <a:srgbClr val="FF0000"/>
                </a:solidFill>
                <a:latin typeface="Garamond" pitchFamily="18" charset="0"/>
              </a:rPr>
              <a:t>zadatak</a:t>
            </a:r>
            <a:endParaRPr lang="en-US" sz="18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400" dirty="0" smtClean="0">
                <a:latin typeface="Garamond" pitchFamily="18" charset="0"/>
              </a:rPr>
              <a:t>7. Smart mobility</a:t>
            </a: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400" dirty="0" smtClean="0">
                <a:latin typeface="Garamond" pitchFamily="18" charset="0"/>
              </a:rPr>
              <a:t>8. </a:t>
            </a:r>
            <a:r>
              <a:rPr lang="en-US" sz="2400" dirty="0" err="1" smtClean="0">
                <a:latin typeface="Garamond" pitchFamily="18" charset="0"/>
              </a:rPr>
              <a:t>Autonomna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vozila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njihov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uticaj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održiv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razvoj</a:t>
            </a:r>
            <a:endParaRPr lang="en-US" sz="2400" dirty="0" smtClean="0">
              <a:latin typeface="Garamond" pitchFamily="18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2400" dirty="0" smtClean="0">
                <a:latin typeface="Garamond" pitchFamily="18" charset="0"/>
              </a:rPr>
              <a:t>9. </a:t>
            </a:r>
            <a:r>
              <a:rPr lang="en-US" sz="2400" dirty="0" err="1" smtClean="0">
                <a:latin typeface="Garamond" pitchFamily="18" charset="0"/>
              </a:rPr>
              <a:t>Mobilnost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kao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usluga</a:t>
            </a:r>
            <a:r>
              <a:rPr lang="en-US" sz="2400" dirty="0" smtClean="0">
                <a:latin typeface="Garamond" pitchFamily="18" charset="0"/>
              </a:rPr>
              <a:t> (</a:t>
            </a:r>
            <a:r>
              <a:rPr lang="en-US" sz="2400" dirty="0" err="1" smtClean="0">
                <a:latin typeface="Garamond" pitchFamily="18" charset="0"/>
              </a:rPr>
              <a:t>MaaS</a:t>
            </a:r>
            <a:r>
              <a:rPr lang="en-US" sz="2400" dirty="0" smtClean="0">
                <a:latin typeface="Garamond" pitchFamily="18" charset="0"/>
              </a:rPr>
              <a:t>)</a:t>
            </a:r>
            <a:r>
              <a:rPr lang="sr-Latn-RS" sz="2400" dirty="0" smtClean="0">
                <a:latin typeface="Garamond" pitchFamily="18" charset="0"/>
              </a:rPr>
              <a:t> </a:t>
            </a:r>
          </a:p>
          <a:p>
            <a:pPr marL="0" indent="268288" eaLnBrk="1" hangingPunct="1">
              <a:lnSpc>
                <a:spcPct val="90000"/>
              </a:lnSpc>
              <a:buClr>
                <a:srgbClr val="A50021"/>
              </a:buCl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Garamond" pitchFamily="18" charset="0"/>
              </a:rPr>
              <a:t>* IV </a:t>
            </a:r>
            <a:r>
              <a:rPr lang="en-US" sz="1800" b="1" dirty="0" err="1" smtClean="0">
                <a:solidFill>
                  <a:srgbClr val="FF0000"/>
                </a:solidFill>
                <a:latin typeface="Garamond" pitchFamily="18" charset="0"/>
              </a:rPr>
              <a:t>zadatak</a:t>
            </a:r>
            <a:endParaRPr lang="en-US" sz="1800" b="1" dirty="0" smtClean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7848600" cy="1066800"/>
          </a:xfrm>
        </p:spPr>
        <p:txBody>
          <a:bodyPr anchor="b"/>
          <a:lstStyle/>
          <a:p>
            <a:pPr eaLnBrk="1" hangingPunct="1"/>
            <a:r>
              <a:rPr lang="en-US" sz="4400" b="1" dirty="0" err="1" smtClean="0"/>
              <a:t>Aktivnost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vežbama</a:t>
            </a:r>
            <a:endParaRPr lang="en-US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5669" y="1466193"/>
            <a:ext cx="8261130" cy="447740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sz="2800" dirty="0" err="1" smtClean="0">
                <a:latin typeface="Garamond" pitchFamily="18" charset="0"/>
              </a:rPr>
              <a:t>Četiri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zadatka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tokom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semestra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koji</a:t>
            </a:r>
            <a:r>
              <a:rPr lang="en-US" sz="2800" dirty="0" smtClean="0">
                <a:latin typeface="Garamond" pitchFamily="18" charset="0"/>
              </a:rPr>
              <a:t> se </a:t>
            </a:r>
            <a:r>
              <a:rPr lang="en-US" sz="2800" dirty="0" err="1" smtClean="0">
                <a:latin typeface="Garamond" pitchFamily="18" charset="0"/>
              </a:rPr>
              <a:t>dodeljuju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na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predavanjima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i</a:t>
            </a:r>
            <a:r>
              <a:rPr lang="en-US" sz="2800" dirty="0" smtClean="0">
                <a:latin typeface="Garamond" pitchFamily="18" charset="0"/>
              </a:rPr>
              <a:t> prate </a:t>
            </a:r>
            <a:r>
              <a:rPr lang="en-US" sz="2800" dirty="0" err="1" smtClean="0">
                <a:latin typeface="Garamond" pitchFamily="18" charset="0"/>
              </a:rPr>
              <a:t>tematske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jedinice</a:t>
            </a:r>
            <a:endParaRPr lang="en-US" sz="2800" dirty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sz="2800" dirty="0" err="1" smtClean="0">
                <a:latin typeface="Garamond" pitchFamily="18" charset="0"/>
              </a:rPr>
              <a:t>Pomoć</a:t>
            </a:r>
            <a:r>
              <a:rPr lang="en-US" sz="2800" dirty="0" smtClean="0">
                <a:latin typeface="Garamond" pitchFamily="18" charset="0"/>
              </a:rPr>
              <a:t> u </a:t>
            </a:r>
            <a:r>
              <a:rPr lang="en-US" sz="2800" dirty="0" err="1" smtClean="0">
                <a:latin typeface="Garamond" pitchFamily="18" charset="0"/>
              </a:rPr>
              <a:t>vidu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preporučene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dostupne</a:t>
            </a:r>
            <a:r>
              <a:rPr lang="en-US" sz="2800" dirty="0" smtClean="0">
                <a:latin typeface="Garamond" pitchFamily="18" charset="0"/>
              </a:rPr>
              <a:t> literature</a:t>
            </a:r>
          </a:p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GB" sz="2800" dirty="0">
                <a:latin typeface="Garamond" pitchFamily="18" charset="0"/>
              </a:rPr>
              <a:t>N</a:t>
            </a:r>
            <a:r>
              <a:rPr lang="sr-Cyrl-CS" sz="2800" dirty="0">
                <a:latin typeface="Garamond" pitchFamily="18" charset="0"/>
              </a:rPr>
              <a:t>a </a:t>
            </a:r>
            <a:r>
              <a:rPr lang="sr-Cyrl-CS" sz="2800" dirty="0">
                <a:latin typeface="Garamond" pitchFamily="18" charset="0"/>
              </a:rPr>
              <a:t>časovima vežbi se organizuju radionice u okviru kojih se studenti obučavaju za pretraživanje/korišćenje literature i podataka sa internet portala Evropske Unije za tematske celine transport, transportna politika, </a:t>
            </a:r>
            <a:r>
              <a:rPr lang="sr-Cyrl-CS" sz="2800" dirty="0">
                <a:latin typeface="Garamond" pitchFamily="18" charset="0"/>
              </a:rPr>
              <a:t>Eurobarometar baza </a:t>
            </a:r>
            <a:r>
              <a:rPr lang="sr-Cyrl-CS" sz="2800" dirty="0">
                <a:latin typeface="Garamond" pitchFamily="18" charset="0"/>
              </a:rPr>
              <a:t>studija i sl.</a:t>
            </a:r>
            <a:endParaRPr lang="en-US" sz="2800" dirty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Garamond" pitchFamily="18" charset="0"/>
              </a:rPr>
              <a:t>Forma </a:t>
            </a:r>
            <a:r>
              <a:rPr lang="en-US" sz="2800" dirty="0" err="1" smtClean="0">
                <a:latin typeface="Garamond" pitchFamily="18" charset="0"/>
              </a:rPr>
              <a:t>zadatka</a:t>
            </a:r>
            <a:r>
              <a:rPr lang="en-US" sz="2800" dirty="0" smtClean="0">
                <a:latin typeface="Garamond" pitchFamily="18" charset="0"/>
              </a:rPr>
              <a:t>: </a:t>
            </a:r>
          </a:p>
          <a:p>
            <a:pPr marL="327025" lvl="1" indent="0" eaLnBrk="1" hangingPunct="1">
              <a:lnSpc>
                <a:spcPct val="80000"/>
              </a:lnSpc>
              <a:buClr>
                <a:srgbClr val="A50021"/>
              </a:buClr>
              <a:buNone/>
            </a:pPr>
            <a:r>
              <a:rPr lang="en-US" sz="2400" dirty="0" err="1" smtClean="0">
                <a:latin typeface="Garamond" pitchFamily="18" charset="0"/>
              </a:rPr>
              <a:t>priprema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>
                <a:latin typeface="Garamond" pitchFamily="18" charset="0"/>
              </a:rPr>
              <a:t>Power Point </a:t>
            </a:r>
            <a:r>
              <a:rPr lang="en-US" sz="2400" dirty="0" err="1">
                <a:latin typeface="Garamond" pitchFamily="18" charset="0"/>
              </a:rPr>
              <a:t>prezentacije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i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usmeno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izlaganje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uz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diskusiju</a:t>
            </a:r>
            <a:r>
              <a:rPr lang="en-US" sz="2400" dirty="0" smtClean="0">
                <a:latin typeface="Garamond" pitchFamily="18" charset="0"/>
              </a:rPr>
              <a:t> </a:t>
            </a:r>
          </a:p>
          <a:p>
            <a:pPr marL="327025" lvl="1" indent="0" eaLnBrk="1" hangingPunct="1">
              <a:lnSpc>
                <a:spcPct val="80000"/>
              </a:lnSpc>
              <a:buClr>
                <a:srgbClr val="A50021"/>
              </a:buClr>
              <a:buNone/>
            </a:pPr>
            <a:r>
              <a:rPr lang="en-US" sz="2800" dirty="0" err="1" smtClean="0">
                <a:latin typeface="Garamond" pitchFamily="18" charset="0"/>
              </a:rPr>
              <a:t>Zadaci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smtClean="0">
                <a:latin typeface="Garamond" pitchFamily="18" charset="0"/>
              </a:rPr>
              <a:t>se </a:t>
            </a:r>
            <a:r>
              <a:rPr lang="en-US" sz="2800" dirty="0" err="1" smtClean="0">
                <a:latin typeface="Garamond" pitchFamily="18" charset="0"/>
              </a:rPr>
              <a:t>rade</a:t>
            </a:r>
            <a:r>
              <a:rPr lang="en-US" sz="2800" dirty="0" smtClean="0">
                <a:latin typeface="Garamond" pitchFamily="18" charset="0"/>
              </a:rPr>
              <a:t> u </a:t>
            </a:r>
            <a:r>
              <a:rPr lang="en-US" sz="2800" dirty="0" err="1" smtClean="0">
                <a:latin typeface="Garamond" pitchFamily="18" charset="0"/>
              </a:rPr>
              <a:t>grupi</a:t>
            </a:r>
            <a:r>
              <a:rPr lang="en-US" sz="2800" dirty="0" smtClean="0">
                <a:latin typeface="Garamond" pitchFamily="18" charset="0"/>
              </a:rPr>
              <a:t> od </a:t>
            </a:r>
            <a:r>
              <a:rPr lang="en-US" sz="2800" dirty="0" err="1" smtClean="0">
                <a:latin typeface="Garamond" pitchFamily="18" charset="0"/>
              </a:rPr>
              <a:t>po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najviše</a:t>
            </a:r>
            <a:r>
              <a:rPr lang="en-US" sz="2800" dirty="0" smtClean="0">
                <a:latin typeface="Garamond" pitchFamily="18" charset="0"/>
              </a:rPr>
              <a:t> 3 </a:t>
            </a:r>
            <a:r>
              <a:rPr lang="en-US" sz="2800" dirty="0" err="1" smtClean="0">
                <a:latin typeface="Garamond" pitchFamily="18" charset="0"/>
              </a:rPr>
              <a:t>studenta</a:t>
            </a: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latin typeface="Garamond" pitchFamily="18" charset="0"/>
            </a:endParaRPr>
          </a:p>
        </p:txBody>
      </p:sp>
      <p:pic>
        <p:nvPicPr>
          <p:cNvPr id="5124" name="Picture 6" descr="C:\Documents and Settings\Administrator\Desktop\savetovan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2517" y="5112544"/>
            <a:ext cx="213360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473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12787"/>
          </a:xfrm>
        </p:spPr>
        <p:txBody>
          <a:bodyPr anchor="b"/>
          <a:lstStyle/>
          <a:p>
            <a:pPr eaLnBrk="1" hangingPunct="1"/>
            <a:r>
              <a:rPr lang="en-US" b="1" dirty="0" err="1" smtClean="0"/>
              <a:t>Tematske</a:t>
            </a:r>
            <a:r>
              <a:rPr lang="en-US" b="1" dirty="0" smtClean="0"/>
              <a:t> </a:t>
            </a:r>
            <a:r>
              <a:rPr lang="en-US" b="1" dirty="0" err="1" smtClean="0"/>
              <a:t>celine</a:t>
            </a:r>
            <a:endParaRPr lang="en-US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1076" y="977462"/>
            <a:ext cx="8812924" cy="5042338"/>
          </a:xfrm>
        </p:spPr>
        <p:txBody>
          <a:bodyPr/>
          <a:lstStyle/>
          <a:p>
            <a:pPr lvl="0"/>
            <a:r>
              <a:rPr lang="en-US" sz="2400" b="1" dirty="0" err="1" smtClean="0"/>
              <a:t>Održiv</a:t>
            </a:r>
            <a:r>
              <a:rPr lang="en-US" sz="2400" b="1" dirty="0" smtClean="0"/>
              <a:t> </a:t>
            </a:r>
            <a:r>
              <a:rPr lang="en-US" sz="2400" b="1" dirty="0" err="1"/>
              <a:t>razvoj</a:t>
            </a:r>
            <a:r>
              <a:rPr lang="en-US" sz="2400" b="1" dirty="0"/>
              <a:t> </a:t>
            </a:r>
            <a:r>
              <a:rPr lang="en-US" sz="2400" b="1" dirty="0" err="1"/>
              <a:t>principi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u </a:t>
            </a:r>
            <a:r>
              <a:rPr lang="en-US" sz="2400" b="1" dirty="0" err="1"/>
              <a:t>transportu</a:t>
            </a:r>
            <a:r>
              <a:rPr lang="en-US" sz="2400" b="1" dirty="0"/>
              <a:t>, problem, </a:t>
            </a:r>
            <a:r>
              <a:rPr lang="en-US" sz="2400" b="1" dirty="0" err="1"/>
              <a:t>izazovi</a:t>
            </a:r>
            <a:r>
              <a:rPr lang="en-US" sz="2400" b="1" dirty="0"/>
              <a:t>, </a:t>
            </a:r>
            <a:r>
              <a:rPr lang="en-US" sz="2400" b="1" dirty="0" err="1"/>
              <a:t>održiva</a:t>
            </a:r>
            <a:r>
              <a:rPr lang="en-US" sz="2400" b="1" dirty="0"/>
              <a:t> </a:t>
            </a:r>
            <a:r>
              <a:rPr lang="en-US" sz="2400" b="1" dirty="0" err="1"/>
              <a:t>mobilnost</a:t>
            </a:r>
            <a:r>
              <a:rPr lang="en-US" sz="2400" b="1" dirty="0"/>
              <a:t>.</a:t>
            </a:r>
            <a:endParaRPr lang="en-GB" sz="2400" dirty="0"/>
          </a:p>
          <a:p>
            <a:pPr lvl="0"/>
            <a:r>
              <a:rPr lang="en-US" sz="2400" b="1" dirty="0" err="1"/>
              <a:t>Indikatori</a:t>
            </a:r>
            <a:r>
              <a:rPr lang="en-US" sz="2400" b="1" dirty="0"/>
              <a:t> </a:t>
            </a:r>
            <a:r>
              <a:rPr lang="en-US" sz="2400" b="1" dirty="0" err="1"/>
              <a:t>održivog</a:t>
            </a:r>
            <a:r>
              <a:rPr lang="en-US" sz="2400" b="1" dirty="0"/>
              <a:t> </a:t>
            </a:r>
            <a:r>
              <a:rPr lang="en-US" sz="2400" b="1" dirty="0" err="1"/>
              <a:t>transporta</a:t>
            </a:r>
            <a:r>
              <a:rPr lang="en-US" sz="2400" b="1" dirty="0"/>
              <a:t>, </a:t>
            </a:r>
            <a:r>
              <a:rPr lang="en-US" sz="2400" b="1" dirty="0" err="1"/>
              <a:t>održive</a:t>
            </a:r>
            <a:r>
              <a:rPr lang="en-US" sz="2400" b="1" dirty="0"/>
              <a:t> </a:t>
            </a:r>
            <a:r>
              <a:rPr lang="en-US" sz="2400" b="1" dirty="0" err="1"/>
              <a:t>mobilnosti</a:t>
            </a:r>
            <a:r>
              <a:rPr lang="en-US" sz="2400" b="1" dirty="0"/>
              <a:t>.</a:t>
            </a:r>
            <a:endParaRPr lang="en-GB" sz="2400" dirty="0"/>
          </a:p>
          <a:p>
            <a:pPr lvl="0"/>
            <a:r>
              <a:rPr lang="en-US" sz="2400" b="1" dirty="0"/>
              <a:t>TDM </a:t>
            </a:r>
            <a:r>
              <a:rPr lang="en-US" sz="2400" b="1" dirty="0" err="1"/>
              <a:t>pojam</a:t>
            </a:r>
            <a:r>
              <a:rPr lang="en-US" sz="2400" b="1" dirty="0"/>
              <a:t> </a:t>
            </a:r>
            <a:endParaRPr lang="en-GB" sz="2400" dirty="0"/>
          </a:p>
          <a:p>
            <a:pPr lvl="0"/>
            <a:r>
              <a:rPr lang="en-US" sz="2400" b="1" dirty="0"/>
              <a:t>Mere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strani</a:t>
            </a:r>
            <a:r>
              <a:rPr lang="en-US" sz="2400" b="1" dirty="0"/>
              <a:t> supply (ITS, </a:t>
            </a:r>
            <a:r>
              <a:rPr lang="en-US" sz="2400" b="1" dirty="0" err="1"/>
              <a:t>maas</a:t>
            </a:r>
            <a:r>
              <a:rPr lang="en-US" sz="2400" b="1" dirty="0"/>
              <a:t>)</a:t>
            </a:r>
            <a:endParaRPr lang="en-GB" sz="2400" dirty="0"/>
          </a:p>
          <a:p>
            <a:pPr lvl="0"/>
            <a:r>
              <a:rPr lang="en-US" sz="2400" b="1" dirty="0"/>
              <a:t>Mere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strani</a:t>
            </a:r>
            <a:r>
              <a:rPr lang="en-US" sz="2400" b="1" dirty="0"/>
              <a:t> travel behavior (</a:t>
            </a:r>
            <a:r>
              <a:rPr lang="en-US" sz="2400" b="1" dirty="0" err="1"/>
              <a:t>kampanje</a:t>
            </a:r>
            <a:r>
              <a:rPr lang="en-US" sz="2400" b="1" dirty="0"/>
              <a:t>)</a:t>
            </a:r>
            <a:endParaRPr lang="en-GB" sz="2400" dirty="0"/>
          </a:p>
          <a:p>
            <a:pPr lvl="0"/>
            <a:r>
              <a:rPr lang="en-US" sz="2400" b="1" dirty="0"/>
              <a:t>Smart mobility</a:t>
            </a:r>
            <a:endParaRPr lang="en-GB" sz="2400" dirty="0"/>
          </a:p>
          <a:p>
            <a:pPr lvl="0"/>
            <a:r>
              <a:rPr lang="en-US" sz="2400" b="1" dirty="0" err="1"/>
              <a:t>Koncept</a:t>
            </a:r>
            <a:r>
              <a:rPr lang="en-US" sz="2400" b="1" dirty="0"/>
              <a:t> </a:t>
            </a:r>
            <a:r>
              <a:rPr lang="en-US" sz="2400" b="1" dirty="0" err="1"/>
              <a:t>MaaS</a:t>
            </a:r>
            <a:r>
              <a:rPr lang="en-US" sz="2400" b="1" dirty="0"/>
              <a:t> </a:t>
            </a:r>
            <a:r>
              <a:rPr lang="en-US" sz="2400" b="1" dirty="0" err="1"/>
              <a:t>ima</a:t>
            </a:r>
            <a:r>
              <a:rPr lang="en-US" sz="2400" b="1" dirty="0"/>
              <a:t> </a:t>
            </a:r>
            <a:r>
              <a:rPr lang="en-US" sz="2400" b="1" dirty="0" err="1"/>
              <a:t>mnogo</a:t>
            </a:r>
            <a:r>
              <a:rPr lang="en-US" sz="2400" b="1" dirty="0"/>
              <a:t> </a:t>
            </a:r>
            <a:r>
              <a:rPr lang="en-US" sz="2400" b="1" dirty="0" err="1"/>
              <a:t>radova</a:t>
            </a:r>
            <a:r>
              <a:rPr lang="en-US" sz="2400" b="1" dirty="0"/>
              <a:t> </a:t>
            </a:r>
            <a:r>
              <a:rPr lang="en-US" sz="2400" b="1" dirty="0" err="1"/>
              <a:t>sa</a:t>
            </a:r>
            <a:r>
              <a:rPr lang="en-US" sz="2400" b="1" dirty="0"/>
              <a:t> google disc.</a:t>
            </a:r>
            <a:endParaRPr lang="en-GB" sz="2400" dirty="0"/>
          </a:p>
          <a:p>
            <a:pPr lvl="0"/>
            <a:r>
              <a:rPr lang="en-US" sz="2400" b="1" dirty="0" err="1"/>
              <a:t>Tema</a:t>
            </a:r>
            <a:r>
              <a:rPr lang="en-US" sz="2400" b="1" dirty="0"/>
              <a:t> </a:t>
            </a:r>
            <a:r>
              <a:rPr lang="en-US" sz="2400" b="1" dirty="0" err="1"/>
              <a:t>autonomna</a:t>
            </a:r>
            <a:r>
              <a:rPr lang="en-US" sz="2400" b="1" dirty="0"/>
              <a:t> </a:t>
            </a:r>
            <a:r>
              <a:rPr lang="en-US" sz="2400" b="1" dirty="0" err="1"/>
              <a:t>vozila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njihov</a:t>
            </a:r>
            <a:r>
              <a:rPr lang="en-US" sz="2400" b="1" dirty="0"/>
              <a:t> </a:t>
            </a:r>
            <a:r>
              <a:rPr lang="en-US" sz="2400" b="1" dirty="0" err="1"/>
              <a:t>uticaj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održiv</a:t>
            </a:r>
            <a:r>
              <a:rPr lang="en-US" sz="2400" b="1" dirty="0"/>
              <a:t> </a:t>
            </a:r>
            <a:r>
              <a:rPr lang="en-US" sz="2400" b="1" dirty="0" err="1"/>
              <a:t>razvoj</a:t>
            </a:r>
            <a:r>
              <a:rPr lang="en-US" sz="2400" b="1" dirty="0"/>
              <a:t> 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0317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7848600" cy="1066800"/>
          </a:xfrm>
        </p:spPr>
        <p:txBody>
          <a:bodyPr anchor="b"/>
          <a:lstStyle/>
          <a:p>
            <a:pPr eaLnBrk="1" hangingPunct="1"/>
            <a:r>
              <a:rPr lang="en-US" sz="4400" b="1" dirty="0" err="1" smtClean="0"/>
              <a:t>Predispitne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ispitne</a:t>
            </a:r>
            <a:r>
              <a:rPr lang="en-US" sz="4400" b="1" dirty="0" smtClean="0"/>
              <a:t> obaveze</a:t>
            </a:r>
            <a:endParaRPr lang="en-US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305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None/>
            </a:pPr>
            <a:r>
              <a:rPr lang="sr-Latn-CS" sz="2400" dirty="0" smtClean="0">
                <a:latin typeface="Garamond" pitchFamily="18" charset="0"/>
              </a:rPr>
              <a:t>     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en-US" sz="4000" b="1" dirty="0" smtClean="0">
              <a:solidFill>
                <a:srgbClr val="FF3300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b="1" dirty="0" smtClean="0">
              <a:solidFill>
                <a:schemeClr val="accent1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b="1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>
              <a:latin typeface="Garamond" pitchFamily="18" charset="0"/>
            </a:endParaRPr>
          </a:p>
        </p:txBody>
      </p:sp>
      <p:pic>
        <p:nvPicPr>
          <p:cNvPr id="5124" name="Picture 6" descr="C:\Documents and Settings\Administrator\Desktop\savetovan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2517" y="5112544"/>
            <a:ext cx="213360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570433"/>
              </p:ext>
            </p:extLst>
          </p:nvPr>
        </p:nvGraphicFramePr>
        <p:xfrm>
          <a:off x="533400" y="1397000"/>
          <a:ext cx="8305800" cy="3474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52900"/>
                <a:gridCol w="2076450"/>
                <a:gridCol w="2076450"/>
              </a:tblGrid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lang="en-GB" sz="2400" dirty="0" err="1" smtClean="0">
                          <a:latin typeface="+mj-lt"/>
                        </a:rPr>
                        <a:t>Aktivnost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+mj-lt"/>
                        </a:rPr>
                        <a:t>Poeni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+mj-lt"/>
                        </a:rPr>
                        <a:t>Min</a:t>
                      </a:r>
                      <a:endParaRPr lang="en-GB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+mj-lt"/>
                        </a:rPr>
                        <a:t>Max</a:t>
                      </a:r>
                      <a:endParaRPr lang="en-GB" sz="2400" b="1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+mj-lt"/>
                        </a:rPr>
                        <a:t>Aktivnost</a:t>
                      </a:r>
                      <a:r>
                        <a:rPr lang="en-GB" sz="2400" dirty="0" smtClean="0">
                          <a:latin typeface="+mj-lt"/>
                        </a:rPr>
                        <a:t> u</a:t>
                      </a:r>
                      <a:r>
                        <a:rPr lang="en-GB" sz="2400" baseline="0" dirty="0" smtClean="0">
                          <a:latin typeface="+mj-lt"/>
                        </a:rPr>
                        <a:t>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nastavi</a:t>
                      </a:r>
                      <a:endParaRPr lang="en-GB" sz="2400" baseline="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10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10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+mj-lt"/>
                        </a:rPr>
                        <a:t>Aktivnost</a:t>
                      </a:r>
                      <a:r>
                        <a:rPr lang="en-GB" sz="2400" baseline="0" dirty="0" smtClean="0">
                          <a:latin typeface="+mj-lt"/>
                        </a:rPr>
                        <a:t>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na</a:t>
                      </a:r>
                      <a:r>
                        <a:rPr lang="en-GB" sz="2400" baseline="0" dirty="0" smtClean="0">
                          <a:latin typeface="+mj-lt"/>
                        </a:rPr>
                        <a:t>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vežbama</a:t>
                      </a:r>
                      <a:endParaRPr lang="en-GB" sz="2400" baseline="0" dirty="0" smtClean="0">
                        <a:latin typeface="+mj-lt"/>
                      </a:endParaRPr>
                    </a:p>
                    <a:p>
                      <a:r>
                        <a:rPr lang="en-GB" sz="2400" baseline="0" dirty="0" smtClean="0">
                          <a:latin typeface="+mj-lt"/>
                        </a:rPr>
                        <a:t>(4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zadatka</a:t>
                      </a:r>
                      <a:r>
                        <a:rPr lang="en-GB" sz="2400" baseline="0" dirty="0" smtClean="0">
                          <a:latin typeface="+mj-lt"/>
                        </a:rPr>
                        <a:t>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tokom</a:t>
                      </a:r>
                      <a:r>
                        <a:rPr lang="en-GB" sz="2400" baseline="0" dirty="0" smtClean="0">
                          <a:latin typeface="+mj-lt"/>
                        </a:rPr>
                        <a:t>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semestra</a:t>
                      </a:r>
                      <a:r>
                        <a:rPr lang="en-GB" sz="2400" baseline="0" dirty="0" smtClean="0">
                          <a:latin typeface="+mj-lt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10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(4 x 10 </a:t>
                      </a:r>
                      <a:r>
                        <a:rPr lang="en-GB" sz="2400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poena</a:t>
                      </a:r>
                      <a:r>
                        <a:rPr lang="en-GB" sz="24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) 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latin typeface="+mj-lt"/>
                        </a:rPr>
                        <a:t>Pismeni</a:t>
                      </a:r>
                      <a:r>
                        <a:rPr lang="en-GB" sz="2400" dirty="0" smtClean="0">
                          <a:latin typeface="+mj-lt"/>
                        </a:rPr>
                        <a:t> </a:t>
                      </a:r>
                      <a:r>
                        <a:rPr lang="en-GB" sz="2400" dirty="0" err="1" smtClean="0">
                          <a:latin typeface="+mj-lt"/>
                        </a:rPr>
                        <a:t>ispit</a:t>
                      </a:r>
                      <a:endParaRPr lang="en-GB" sz="2400" dirty="0" smtClean="0">
                        <a:latin typeface="+mj-lt"/>
                      </a:endParaRPr>
                    </a:p>
                    <a:p>
                      <a:r>
                        <a:rPr lang="en-GB" sz="2400" dirty="0" smtClean="0">
                          <a:latin typeface="+mj-lt"/>
                        </a:rPr>
                        <a:t>(u</a:t>
                      </a:r>
                      <a:r>
                        <a:rPr lang="en-GB" sz="2400" baseline="0" dirty="0" smtClean="0">
                          <a:latin typeface="+mj-lt"/>
                        </a:rPr>
                        <a:t>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ispitnom</a:t>
                      </a:r>
                      <a:r>
                        <a:rPr lang="en-GB" sz="2400" baseline="0" dirty="0" smtClean="0">
                          <a:latin typeface="+mj-lt"/>
                        </a:rPr>
                        <a:t> </a:t>
                      </a:r>
                      <a:r>
                        <a:rPr lang="en-GB" sz="2400" baseline="0" dirty="0" err="1" smtClean="0">
                          <a:latin typeface="+mj-lt"/>
                        </a:rPr>
                        <a:t>roku</a:t>
                      </a:r>
                      <a:r>
                        <a:rPr lang="en-GB" sz="2400" baseline="0" dirty="0" smtClean="0">
                          <a:latin typeface="+mj-lt"/>
                        </a:rPr>
                        <a:t>)</a:t>
                      </a:r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31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50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GB" sz="24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+mj-lt"/>
                        </a:rPr>
                        <a:t>51</a:t>
                      </a:r>
                      <a:endParaRPr lang="en-GB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+mj-lt"/>
                        </a:rPr>
                        <a:t>100</a:t>
                      </a:r>
                      <a:endParaRPr lang="en-GB" sz="24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7848600" cy="1066800"/>
          </a:xfrm>
        </p:spPr>
        <p:txBody>
          <a:bodyPr anchor="b"/>
          <a:lstStyle/>
          <a:p>
            <a:pPr eaLnBrk="1" hangingPunct="1"/>
            <a:r>
              <a:rPr lang="en-US" sz="4400" b="1" dirty="0" err="1" smtClean="0"/>
              <a:t>Skala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ocena</a:t>
            </a:r>
            <a:endParaRPr lang="en-US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305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A50021"/>
              </a:buClr>
              <a:buFont typeface="Wingdings" pitchFamily="2" charset="2"/>
              <a:buNone/>
            </a:pPr>
            <a:r>
              <a:rPr lang="sr-Latn-CS" sz="2400" dirty="0" smtClean="0">
                <a:latin typeface="Garamond" pitchFamily="18" charset="0"/>
              </a:rPr>
              <a:t>     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endParaRPr lang="en-US" sz="4000" b="1" dirty="0" smtClean="0">
              <a:solidFill>
                <a:srgbClr val="FF3300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b="1" dirty="0" smtClean="0">
              <a:solidFill>
                <a:schemeClr val="accent1"/>
              </a:solidFill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r-Latn-CS" sz="2400" b="1" dirty="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 smtClean="0">
              <a:latin typeface="Garamond" pitchFamily="18" charset="0"/>
            </a:endParaRPr>
          </a:p>
        </p:txBody>
      </p:sp>
      <p:pic>
        <p:nvPicPr>
          <p:cNvPr id="5124" name="Picture 6" descr="C:\Documents and Settings\Administrator\Desktop\savetovanj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2517" y="5112544"/>
            <a:ext cx="213360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88771"/>
              </p:ext>
            </p:extLst>
          </p:nvPr>
        </p:nvGraphicFramePr>
        <p:xfrm>
          <a:off x="533400" y="1397000"/>
          <a:ext cx="8153400" cy="310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5600"/>
                <a:gridCol w="2717800"/>
              </a:tblGrid>
              <a:tr h="82329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+mj-lt"/>
                        </a:rPr>
                        <a:t>Poena</a:t>
                      </a:r>
                      <a:r>
                        <a:rPr lang="en-GB" sz="2400" dirty="0" smtClean="0">
                          <a:latin typeface="+mj-lt"/>
                        </a:rPr>
                        <a:t> 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>
                          <a:latin typeface="+mj-lt"/>
                        </a:rPr>
                        <a:t>Ocena</a:t>
                      </a:r>
                      <a:r>
                        <a:rPr lang="en-GB" sz="2400" dirty="0" smtClean="0">
                          <a:latin typeface="+mj-lt"/>
                        </a:rPr>
                        <a:t> 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45457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51-60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6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45457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61-70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7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45457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71-80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8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45457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81-90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9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  <a:tr h="45457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91-100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latin typeface="+mj-lt"/>
                        </a:rPr>
                        <a:t>10</a:t>
                      </a:r>
                      <a:endParaRPr lang="en-GB" sz="2400" dirty="0"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52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Literatura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1"/>
            <a:ext cx="8686800" cy="2667000"/>
          </a:xfrm>
        </p:spPr>
        <p:txBody>
          <a:bodyPr/>
          <a:lstStyle/>
          <a:p>
            <a:r>
              <a:rPr lang="en-US" sz="2400" dirty="0" smtClean="0">
                <a:latin typeface="Garamond" pitchFamily="18" charset="0"/>
              </a:rPr>
              <a:t>Pdf </a:t>
            </a:r>
            <a:r>
              <a:rPr lang="en-US" sz="2400" dirty="0" err="1" smtClean="0">
                <a:latin typeface="Garamond" pitchFamily="18" charset="0"/>
              </a:rPr>
              <a:t>materijali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prezentacije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predavanja</a:t>
            </a:r>
            <a:r>
              <a:rPr lang="en-US" sz="2400" dirty="0" smtClean="0">
                <a:latin typeface="Garamond" pitchFamily="18" charset="0"/>
              </a:rPr>
              <a:t> (</a:t>
            </a:r>
            <a:r>
              <a:rPr lang="en-US" sz="2400" dirty="0" err="1" smtClean="0">
                <a:latin typeface="Garamond" pitchFamily="18" charset="0"/>
              </a:rPr>
              <a:t>na</a:t>
            </a:r>
            <a:r>
              <a:rPr lang="en-US" sz="2400" dirty="0" smtClean="0">
                <a:latin typeface="Garamond" pitchFamily="18" charset="0"/>
              </a:rPr>
              <a:t> web </a:t>
            </a:r>
            <a:r>
              <a:rPr lang="en-US" sz="2400" dirty="0" err="1" smtClean="0">
                <a:latin typeface="Garamond" pitchFamily="18" charset="0"/>
              </a:rPr>
              <a:t>stranici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predmeta</a:t>
            </a:r>
            <a:r>
              <a:rPr lang="en-US" sz="2400" dirty="0">
                <a:latin typeface="Garamond" pitchFamily="18" charset="0"/>
              </a:rPr>
              <a:t>)</a:t>
            </a:r>
            <a:endParaRPr lang="en-US" sz="24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N. </a:t>
            </a:r>
            <a:r>
              <a:rPr lang="en-US" sz="2400" dirty="0" err="1" smtClean="0">
                <a:latin typeface="Garamond" pitchFamily="18" charset="0"/>
              </a:rPr>
              <a:t>Bojković</a:t>
            </a:r>
            <a:r>
              <a:rPr lang="en-US" sz="2400" dirty="0" smtClean="0">
                <a:latin typeface="Garamond" pitchFamily="18" charset="0"/>
              </a:rPr>
              <a:t>, M. </a:t>
            </a:r>
            <a:r>
              <a:rPr lang="en-US" sz="2400" dirty="0" err="1" smtClean="0">
                <a:latin typeface="Garamond" pitchFamily="18" charset="0"/>
              </a:rPr>
              <a:t>Petrović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en-US" sz="2400" i="1" dirty="0" err="1" smtClean="0">
                <a:latin typeface="Garamond" pitchFamily="18" charset="0"/>
              </a:rPr>
              <a:t>Odabrani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 smtClean="0">
                <a:latin typeface="Garamond" pitchFamily="18" charset="0"/>
              </a:rPr>
              <a:t>modeli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 smtClean="0">
                <a:latin typeface="Garamond" pitchFamily="18" charset="0"/>
              </a:rPr>
              <a:t>za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 smtClean="0">
                <a:latin typeface="Garamond" pitchFamily="18" charset="0"/>
              </a:rPr>
              <a:t>politiku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 smtClean="0">
                <a:latin typeface="Garamond" pitchFamily="18" charset="0"/>
              </a:rPr>
              <a:t>transporta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 smtClean="0">
                <a:latin typeface="Garamond" pitchFamily="18" charset="0"/>
              </a:rPr>
              <a:t>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 smtClean="0">
                <a:latin typeface="Garamond" pitchFamily="18" charset="0"/>
              </a:rPr>
              <a:t>komunikacija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sr-Latn-CS" sz="2400" dirty="0" smtClean="0">
                <a:latin typeface="Garamond" pitchFamily="18" charset="0"/>
              </a:rPr>
              <a:t>Saobraćajni fakultet</a:t>
            </a:r>
            <a:r>
              <a:rPr lang="ru-RU" sz="2400" dirty="0" smtClean="0">
                <a:latin typeface="Garamond" pitchFamily="18" charset="0"/>
              </a:rPr>
              <a:t>, </a:t>
            </a:r>
            <a:r>
              <a:rPr lang="sr-Latn-CS" sz="2400" dirty="0" smtClean="0">
                <a:latin typeface="Garamond" pitchFamily="18" charset="0"/>
              </a:rPr>
              <a:t>Beograd</a:t>
            </a:r>
            <a:r>
              <a:rPr lang="ru-RU" sz="2400" dirty="0" smtClean="0">
                <a:latin typeface="Garamond" pitchFamily="18" charset="0"/>
              </a:rPr>
              <a:t>, 201</a:t>
            </a:r>
            <a:r>
              <a:rPr lang="en-US" sz="2400" dirty="0" smtClean="0">
                <a:latin typeface="Garamond" pitchFamily="18" charset="0"/>
              </a:rPr>
              <a:t>5</a:t>
            </a:r>
            <a:r>
              <a:rPr lang="ru-RU" sz="2400" dirty="0" smtClean="0">
                <a:latin typeface="Garamond" pitchFamily="18" charset="0"/>
              </a:rPr>
              <a:t>.</a:t>
            </a:r>
            <a:endParaRPr lang="en-GB" sz="2400" dirty="0" smtClean="0"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S.</a:t>
            </a:r>
            <a:r>
              <a:rPr lang="ru-RU" sz="2400" dirty="0">
                <a:latin typeface="Garamond" pitchFamily="18" charset="0"/>
              </a:rPr>
              <a:t>А. </a:t>
            </a:r>
            <a:r>
              <a:rPr lang="en-US" sz="2400" dirty="0" err="1">
                <a:latin typeface="Garamond" pitchFamily="18" charset="0"/>
              </a:rPr>
              <a:t>Pej</a:t>
            </a:r>
            <a:r>
              <a:rPr lang="sr-Latn-CS" sz="2400" dirty="0">
                <a:latin typeface="Garamond" pitchFamily="18" charset="0"/>
              </a:rPr>
              <a:t>čić Tarle, N. Bojković</a:t>
            </a:r>
            <a:r>
              <a:rPr lang="en-GB" sz="2400" dirty="0">
                <a:latin typeface="Garamond" pitchFamily="18" charset="0"/>
              </a:rPr>
              <a:t>, </a:t>
            </a:r>
            <a:r>
              <a:rPr lang="ru-RU" sz="2400" i="1" dirty="0">
                <a:latin typeface="Garamond" pitchFamily="18" charset="0"/>
              </a:rPr>
              <a:t>Е</a:t>
            </a:r>
            <a:r>
              <a:rPr lang="sr-Latn-CS" sz="2400" i="1" dirty="0">
                <a:latin typeface="Garamond" pitchFamily="18" charset="0"/>
              </a:rPr>
              <a:t>vropska politika</a:t>
            </a:r>
            <a:r>
              <a:rPr lang="ru-RU" sz="2400" i="1" dirty="0">
                <a:latin typeface="Garamond" pitchFamily="18" charset="0"/>
              </a:rPr>
              <a:t> о</a:t>
            </a:r>
            <a:r>
              <a:rPr lang="sr-Latn-CS" sz="2400" i="1" dirty="0">
                <a:latin typeface="Garamond" pitchFamily="18" charset="0"/>
              </a:rPr>
              <a:t>drživog razvoja</a:t>
            </a:r>
            <a:r>
              <a:rPr lang="ru-RU" sz="2400" i="1" dirty="0">
                <a:latin typeface="Garamond" pitchFamily="18" charset="0"/>
              </a:rPr>
              <a:t> </a:t>
            </a:r>
            <a:r>
              <a:rPr lang="sr-Latn-CS" sz="2400" i="1" dirty="0">
                <a:latin typeface="Garamond" pitchFamily="18" charset="0"/>
              </a:rPr>
              <a:t>trans</a:t>
            </a:r>
            <a:r>
              <a:rPr lang="ru-RU" sz="2400" i="1" dirty="0">
                <a:latin typeface="Garamond" pitchFamily="18" charset="0"/>
              </a:rPr>
              <a:t>р</a:t>
            </a:r>
            <a:r>
              <a:rPr lang="sr-Latn-CS" sz="2400" i="1" dirty="0">
                <a:latin typeface="Garamond" pitchFamily="18" charset="0"/>
              </a:rPr>
              <a:t>orta</a:t>
            </a:r>
            <a:r>
              <a:rPr lang="ru-RU" sz="2400" dirty="0">
                <a:latin typeface="Garamond" pitchFamily="18" charset="0"/>
              </a:rPr>
              <a:t>, </a:t>
            </a:r>
            <a:r>
              <a:rPr lang="sr-Latn-CS" sz="2400" dirty="0">
                <a:latin typeface="Garamond" pitchFamily="18" charset="0"/>
              </a:rPr>
              <a:t>Saobraćajni fakultet</a:t>
            </a:r>
            <a:r>
              <a:rPr lang="ru-RU" sz="2400" dirty="0">
                <a:latin typeface="Garamond" pitchFamily="18" charset="0"/>
              </a:rPr>
              <a:t>, </a:t>
            </a:r>
            <a:r>
              <a:rPr lang="sr-Latn-CS" sz="2400" dirty="0">
                <a:latin typeface="Garamond" pitchFamily="18" charset="0"/>
              </a:rPr>
              <a:t>Beograd</a:t>
            </a:r>
            <a:r>
              <a:rPr lang="ru-RU" sz="2400" dirty="0">
                <a:latin typeface="Garamond" pitchFamily="18" charset="0"/>
              </a:rPr>
              <a:t>, 2012.</a:t>
            </a:r>
            <a:endParaRPr lang="sr-Latn-CS" sz="2400" dirty="0">
              <a:latin typeface="Garamond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</p:txBody>
      </p:sp>
      <p:pic>
        <p:nvPicPr>
          <p:cNvPr id="6148" name="Picture 6" descr="C:\Documents and Settings\Administrator\Desktop\savetovanj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495800"/>
            <a:ext cx="2133600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657600"/>
            <a:ext cx="1752600" cy="24522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00" y="3675435"/>
            <a:ext cx="1701800" cy="241655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4213</TotalTime>
  <Words>389</Words>
  <Application>Microsoft Office PowerPoint</Application>
  <PresentationFormat>On-screen Show (4:3)</PresentationFormat>
  <Paragraphs>90</Paragraphs>
  <Slides>8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Garamond</vt:lpstr>
      <vt:lpstr>Wingdings</vt:lpstr>
      <vt:lpstr>Edge</vt:lpstr>
      <vt:lpstr> Politika i ekonomika održivog razvoja transporta  - predstavljanje predmeta -  </vt:lpstr>
      <vt:lpstr>O predmetu </vt:lpstr>
      <vt:lpstr>Tematske celine – predavanja </vt:lpstr>
      <vt:lpstr>Aktivnost na vežbama</vt:lpstr>
      <vt:lpstr>Tematske celine</vt:lpstr>
      <vt:lpstr>Predispitne i ispitne obaveze</vt:lpstr>
      <vt:lpstr>Skala ocena</vt:lpstr>
      <vt:lpstr>Literatura</vt:lpstr>
    </vt:vector>
  </TitlesOfParts>
  <Company>saobracajni fakultet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 i ekonomija održivog saobraćaja</dc:title>
  <dc:creator>nastavnik</dc:creator>
  <cp:lastModifiedBy>Microsoft account</cp:lastModifiedBy>
  <cp:revision>356</cp:revision>
  <dcterms:created xsi:type="dcterms:W3CDTF">2008-03-17T12:00:32Z</dcterms:created>
  <dcterms:modified xsi:type="dcterms:W3CDTF">2022-01-18T16:53:41Z</dcterms:modified>
</cp:coreProperties>
</file>