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8"/>
  </p:notesMasterIdLst>
  <p:handoutMasterIdLst>
    <p:handoutMasterId r:id="rId19"/>
  </p:handoutMasterIdLst>
  <p:sldIdLst>
    <p:sldId id="322" r:id="rId2"/>
    <p:sldId id="493" r:id="rId3"/>
    <p:sldId id="495" r:id="rId4"/>
    <p:sldId id="492" r:id="rId5"/>
    <p:sldId id="347" r:id="rId6"/>
    <p:sldId id="408" r:id="rId7"/>
    <p:sldId id="416" r:id="rId8"/>
    <p:sldId id="489" r:id="rId9"/>
    <p:sldId id="490" r:id="rId10"/>
    <p:sldId id="491" r:id="rId11"/>
    <p:sldId id="499" r:id="rId12"/>
    <p:sldId id="498" r:id="rId13"/>
    <p:sldId id="496" r:id="rId14"/>
    <p:sldId id="497" r:id="rId15"/>
    <p:sldId id="460" r:id="rId16"/>
    <p:sldId id="494" r:id="rId17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3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  <a:srgbClr val="FFFFFF"/>
    <a:srgbClr val="FFFF00"/>
    <a:srgbClr val="6600CC"/>
    <a:srgbClr val="3366FF"/>
    <a:srgbClr val="5A61F0"/>
    <a:srgbClr val="C0C0C0"/>
    <a:srgbClr val="3000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6123" autoAdjust="0"/>
    <p:restoredTop sz="95256" autoAdjust="0"/>
  </p:normalViewPr>
  <p:slideViewPr>
    <p:cSldViewPr>
      <p:cViewPr varScale="1">
        <p:scale>
          <a:sx n="83" d="100"/>
          <a:sy n="83" d="100"/>
        </p:scale>
        <p:origin x="79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252"/>
    </p:cViewPr>
  </p:sorterViewPr>
  <p:notesViewPr>
    <p:cSldViewPr>
      <p:cViewPr varScale="1">
        <p:scale>
          <a:sx n="66" d="100"/>
          <a:sy n="66" d="100"/>
        </p:scale>
        <p:origin x="-3282" y="-96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763" y="1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3664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763" y="9443664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fld id="{57376831-DCBB-4697-8B6A-45B3E56FD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3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3" y="1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3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722696"/>
            <a:ext cx="5408930" cy="447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3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3664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3" y="9443664"/>
            <a:ext cx="2929837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effectLst/>
                <a:cs typeface="+mn-cs"/>
              </a:defRPr>
            </a:lvl1pPr>
          </a:lstStyle>
          <a:p>
            <a:pPr>
              <a:defRPr/>
            </a:pPr>
            <a:fld id="{FD1C54C3-B205-417A-97D6-013155AF1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23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14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75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85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27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 </a:t>
            </a:r>
            <a:endParaRPr lang="sr-Latn-R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sr-Latn-RS" dirty="0"/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38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52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86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455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85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15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79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1C54C3-B205-417A-97D6-013155AF113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8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1C016-0F8F-464F-9340-1EB994A72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1E6BF-FBAD-4485-817D-4C7A2DF63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E6559-3699-4613-A037-7FC10051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25870-6280-4085-B2D7-0887F81D1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8F7E9-565D-49E9-86BF-7826D634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9606E-95F5-47D5-A4A8-4D6C3D5B1236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05569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625C7-F61B-4509-BE81-861AD025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86E416-35E5-4EBE-BA89-7251C597F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EA5F8-50CC-4C96-85E6-0983485F2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98220-D294-40AD-9AEE-33A3818A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B40F0-1243-4145-BBF5-C4FFC815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20763-8020-4597-84A4-3FBFC6AD16ED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89849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8EEE51-529F-4E96-BA12-4783D1B43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F9C46-E038-41AA-9635-DD2EED607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6D6D8-5967-4792-83E6-D7982FA89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26F1D-C322-4295-BECB-61527F7C7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BBF6A-8120-49CA-8BBB-658927E6C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A28687-5345-4EDC-9099-2EE5931A753A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71849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1FBA1-86EA-42F9-BEED-778AAB1090DC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88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97395-9BFF-4A1E-8EE1-40F32AF4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C0F6D-5DA6-4FE9-B250-A3B3D323C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6200F-56C0-4546-AE7A-EA5F79A37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EA0FC-63F7-4B82-A61D-BCB0DE96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2D7C1-C833-459D-BD4F-F96F55BF2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6C15A-C2F6-4C3C-9B84-660A5EFE8F3A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44308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05E37-E051-4398-A278-0CCE8BD7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DAD94-062A-404C-8C6A-07FAF8E52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5E067-BBEB-4CE8-AE2E-1D5614FCA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87C55-10F7-4D12-99B3-CF691701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F92D9-9986-48ED-AC0C-D58EF09A9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816DA-E78A-4BD5-B6C8-77D1A5382EC3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6855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618E-2993-4F65-838C-D2A04595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D099D-8B65-4D42-821A-46BC0D74A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1B35A-42D1-4128-A9DF-B60AEFB78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49F08-E642-4903-9C90-80830A146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BC20A-C008-45EE-ABA0-B6DC17C9A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F16C9-19D2-4B19-95BE-AB5E0A1A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6C15A-C2F6-4C3C-9B84-660A5EFE8F3A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71780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B53B8-0D47-490E-8D50-2E4648BB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F5625-1EB9-42DE-A26A-D69ECCD34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15F46-2169-493D-B634-9E50989F8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5D2B97-72B6-4FE5-8853-27C2A7067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CFFD1D-910C-4CEC-91CF-7B294433E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F5AA45-6D52-4D74-8B7E-54547F240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7FC6D-FFF2-4E96-A6C1-5ED61D461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967328-FAB8-447C-B4F1-AEC2AB19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9DC55-8305-4A7B-BF3C-2E6CD2E1B10C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70671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5FF20-9C35-4280-8EDF-95BBB310D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75D8A-3C38-45D9-B149-28785DEC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8986-AD30-4C70-AF89-0182C0DE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C5646-B7D1-41D4-9346-4EAC972E3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C50DD-652F-4212-AC3B-ACD2410B6CA0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12985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4E3192-C8C0-4C53-853D-CDBBB09F6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763D2-24E3-4B36-8B4C-784BF581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AA500-E053-4224-BDC7-8F6D1812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F324A-DABD-45F2-B714-FDB4FA6819C0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12689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924D3-4D5C-41B0-847C-7F93E8A23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D54E-34BD-4A0C-ACCB-6489FB991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2FE39-A332-4229-8F84-D30B5FF08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E3DC3-965D-467F-9A8C-E4C1DFE29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740-7067-42A6-8197-3418F295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8CC03-0C9C-4EDD-93A0-2BFC1440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59E533-88D2-4425-86E2-F0064EB19AE7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955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A2D3E-1228-465A-95D2-0DE49829C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D0132E-B29A-479A-8816-63FED39D0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D643D-9E8D-48FF-B581-D386BFAA3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063E8-5E0A-43CF-9D2B-C95A29ACE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86FA0-DD36-470A-B93D-695EDEF02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189FF-A433-4129-BF6E-74D10F60A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CFF6F-543C-4F2E-9C29-392BEC9EA278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647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9902A4-8322-4AD5-965D-CEEE48631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ABBB1-23CF-4A69-A1E6-40B58860A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55998-6148-4721-81AB-BFA0FC9A0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3B2C6-BC90-4C34-B017-1D48225A2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3918C-5A63-4305-989B-B6EBCC8CC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8B6C15A-C2F6-4C3C-9B84-660A5EFE8F3A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125703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-57150" y="2514600"/>
            <a:ext cx="9182100" cy="2133600"/>
          </a:xfrm>
        </p:spPr>
        <p:txBody>
          <a:bodyPr>
            <a:normAutofit/>
          </a:bodyPr>
          <a:lstStyle/>
          <a:p>
            <a:pPr marL="182880" indent="0" algn="ctr">
              <a:buNone/>
              <a:defRPr/>
            </a:pPr>
            <a:r>
              <a:rPr lang="sr-Latn-C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Predmet:</a:t>
            </a:r>
            <a:br>
              <a:rPr lang="sr-Latn-C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sr-Latn-C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ODRŽIVI RAZVOJ VAZDUŠNOG SAOBRAĆAJA</a:t>
            </a:r>
            <a:br>
              <a:rPr lang="sr-Latn-CS" sz="31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sr-Latn-CS" sz="31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sr-Latn-CS" sz="2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348342" y="-317178"/>
            <a:ext cx="858289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endParaRPr lang="sr-Latn-CS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sr-Latn-CS" dirty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Univerzitet u Beogradu -  Saobra</a:t>
            </a:r>
            <a:r>
              <a:rPr lang="x-none" dirty="0">
                <a:solidFill>
                  <a:schemeClr val="bg2">
                    <a:lumMod val="25000"/>
                  </a:schemeClr>
                </a:solidFill>
              </a:rPr>
              <a:t>ćajni</a:t>
            </a:r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 fakultet</a:t>
            </a:r>
          </a:p>
          <a:p>
            <a:pPr algn="ctr">
              <a:lnSpc>
                <a:spcPct val="150000"/>
              </a:lnSpc>
            </a:pPr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Katedra za aerodrome i bezbednost vazdu</a:t>
            </a:r>
            <a:r>
              <a:rPr lang="x-none" dirty="0">
                <a:solidFill>
                  <a:schemeClr val="bg2">
                    <a:lumMod val="25000"/>
                  </a:schemeClr>
                </a:solidFill>
              </a:rPr>
              <a:t>š</a:t>
            </a:r>
            <a:r>
              <a:rPr lang="sr-Latn-CS" dirty="0">
                <a:solidFill>
                  <a:schemeClr val="bg2">
                    <a:lumMod val="25000"/>
                  </a:schemeClr>
                </a:solidFill>
              </a:rPr>
              <a:t>ne plovidbe</a:t>
            </a:r>
            <a:endParaRPr lang="x-none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1210788" y="3657600"/>
            <a:ext cx="6858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67" y="92055"/>
            <a:ext cx="108287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F1F40C6-0C83-48A9-8897-6242D8A9DA28}"/>
              </a:ext>
            </a:extLst>
          </p:cNvPr>
          <p:cNvSpPr/>
          <p:nvPr/>
        </p:nvSpPr>
        <p:spPr>
          <a:xfrm>
            <a:off x="-914401" y="5418108"/>
            <a:ext cx="75925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CS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Predmetni nastavnik:Tatjana Krstić</a:t>
            </a:r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Simi</a:t>
            </a:r>
            <a:r>
              <a:rPr lang="sr-Latn-CS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ć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3969" y="1447800"/>
            <a:ext cx="8382000" cy="5029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Ishod predmeta</a:t>
            </a: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533400" y="1600200"/>
            <a:ext cx="80772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 uspešno završenom kursu studenti će biti upoznati sa:</a:t>
            </a: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potencijalnim negativnim i pozitivnim uticajima vazdušnog saobraćaja na životnu sredinu, ekonomiju i društvo,</a:t>
            </a:r>
          </a:p>
          <a:p>
            <a:pPr marL="342900" indent="-342900" algn="just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potencijalnim uticajem strateških i operativnih odluka vezanih za planiranje, organizaciju i upravljanje vazdušnim saobraćajem, na održivi razvoj vazdušnog saobraćaja.</a:t>
            </a:r>
            <a:endParaRPr lang="sr-Latn-CS" sz="2800" dirty="0"/>
          </a:p>
        </p:txBody>
      </p:sp>
    </p:spTree>
    <p:extLst>
      <p:ext uri="{BB962C8B-B14F-4D97-AF65-F5344CB8AC3E}">
        <p14:creationId xmlns:p14="http://schemas.microsoft.com/office/powerpoint/2010/main" val="182371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3969" y="1447800"/>
            <a:ext cx="8382000" cy="5029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</p:spPr>
        <p:txBody>
          <a:bodyPr>
            <a:normAutofit/>
          </a:bodyPr>
          <a:lstStyle/>
          <a:p>
            <a:pPr algn="ctr" fontAlgn="base"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Prikaz uticaja upravljanja saobraćajem</a:t>
            </a: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533400" y="1600200"/>
            <a:ext cx="8077200" cy="5638800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Eksperiment za hipotetički aerodrom: </a:t>
            </a: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Uticaj taktičkih mera upravljanja saobraćajem od strane kontrole letenja na efikasnost funkcionisanja sistema, kroz analizu vrednosti mera neefikasnosti sistema, u slučaju kada prognozirani saobraćaj ukazuje na obim saobraćaja koji će u sistemu dovesti do zagušenja saobraćaja, tj. do značajnih kašnjenja.</a:t>
            </a:r>
          </a:p>
        </p:txBody>
      </p:sp>
    </p:spTree>
    <p:extLst>
      <p:ext uri="{BB962C8B-B14F-4D97-AF65-F5344CB8AC3E}">
        <p14:creationId xmlns:p14="http://schemas.microsoft.com/office/powerpoint/2010/main" val="202749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</p:spPr>
        <p:txBody>
          <a:bodyPr>
            <a:normAutofit/>
          </a:bodyPr>
          <a:lstStyle/>
          <a:p>
            <a:pPr algn="ctr" fontAlgn="base"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Ciljevi </a:t>
            </a:r>
            <a: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analize</a:t>
            </a:r>
            <a:endParaRPr lang="sr-Latn-BA" sz="28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457200" y="3657600"/>
            <a:ext cx="8229600" cy="35814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80000"/>
              <a:buNone/>
              <a:defRPr/>
            </a:pP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spitati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sledeće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lnSpc>
                <a:spcPct val="90000"/>
              </a:lnSpc>
              <a:buClr>
                <a:schemeClr val="bg2">
                  <a:lumMod val="2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 li postoji i (ukoliko postoji) kakva je međusobna zavisnost između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različitih načina upravljanja saobraćajem od strane kontrole letenja</a:t>
            </a: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na aerodromu i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mera neefikasnosti obavljanja saobraćaja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sr-Latn-R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lnSpc>
                <a:spcPct val="90000"/>
              </a:lnSpc>
              <a:buClr>
                <a:schemeClr val="bg2">
                  <a:lumMod val="25000"/>
                </a:schemeClr>
              </a:buClr>
              <a:buSzPct val="80000"/>
              <a:buFont typeface="+mj-lt"/>
              <a:buAutoNum type="arabicPeriod"/>
              <a:defRPr/>
            </a:pPr>
            <a:endParaRPr lang="sr-Latn-R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lnSpc>
                <a:spcPct val="90000"/>
              </a:lnSpc>
              <a:buClr>
                <a:schemeClr val="bg2">
                  <a:lumMod val="2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 li postoji i (ukoliko postoji) kakva je međusobna zavisnost između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pojedin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ih mera neefikasnosti. </a:t>
            </a:r>
            <a:endParaRPr lang="x-none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SzPct val="80000"/>
              <a:buFont typeface="+mj-lt"/>
              <a:buAutoNum type="arabicPeriod" startAt="3"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lnSpc>
                <a:spcPct val="90000"/>
              </a:lnSpc>
              <a:buSzPct val="80000"/>
              <a:buFont typeface="+mj-lt"/>
              <a:buAutoNum type="arabicPeriod" startAt="3"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lnSpc>
                <a:spcPct val="90000"/>
              </a:lnSpc>
              <a:buSzPct val="80000"/>
              <a:buFont typeface="+mj-lt"/>
              <a:buAutoNum type="arabicPeriod" startAt="3"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eaLnBrk="1" hangingPunct="1">
              <a:lnSpc>
                <a:spcPct val="90000"/>
              </a:lnSpc>
              <a:buSzPct val="80000"/>
              <a:buNone/>
              <a:defRPr/>
            </a:pPr>
            <a:endParaRPr lang="x-none" sz="2200" dirty="0"/>
          </a:p>
          <a:p>
            <a:pPr eaLnBrk="1" hangingPunct="1">
              <a:lnSpc>
                <a:spcPct val="90000"/>
              </a:lnSpc>
              <a:buSzPct val="80000"/>
              <a:buBlip>
                <a:blip r:embed="rId3"/>
              </a:buBlip>
              <a:defRPr/>
            </a:pPr>
            <a:endParaRPr lang="sr-Latn-CS" sz="2000" i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800" dirty="0"/>
          </a:p>
        </p:txBody>
      </p:sp>
      <p:pic>
        <p:nvPicPr>
          <p:cNvPr id="4" name="Picture 2" descr="F:\icrat\rwy+faf_novo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55" y="1328152"/>
            <a:ext cx="6640945" cy="1796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2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6706" y="990600"/>
            <a:ext cx="8510588" cy="609600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50000"/>
              </a:lnSpc>
              <a:spcAft>
                <a:spcPct val="0"/>
              </a:spcAft>
              <a:defRPr/>
            </a:pPr>
            <a: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Mere neefikasnosti</a:t>
            </a:r>
            <a:b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- različite </a:t>
            </a:r>
            <a:r>
              <a:rPr lang="x-none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ATC </a:t>
            </a:r>
            <a: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taktike </a:t>
            </a:r>
            <a:r>
              <a:rPr lang="x-none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br>
              <a:rPr lang="x-none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sr-Latn-RS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8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85800" y="1676400"/>
            <a:ext cx="7772400" cy="4953000"/>
            <a:chOff x="1112276" y="2185690"/>
            <a:chExt cx="7015130" cy="424678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0861"/>
            <a:stretch/>
          </p:blipFill>
          <p:spPr bwMode="auto">
            <a:xfrm>
              <a:off x="1112276" y="2185690"/>
              <a:ext cx="779721" cy="42433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20"/>
            <a:stretch/>
          </p:blipFill>
          <p:spPr bwMode="auto">
            <a:xfrm>
              <a:off x="1892595" y="2189082"/>
              <a:ext cx="6234811" cy="42433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1203260" y="4648200"/>
              <a:ext cx="31366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</p:grpSp>
    </p:spTree>
    <p:extLst>
      <p:ext uri="{BB962C8B-B14F-4D97-AF65-F5344CB8AC3E}">
        <p14:creationId xmlns:p14="http://schemas.microsoft.com/office/powerpoint/2010/main" val="315622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504" y="1230920"/>
            <a:ext cx="4853389" cy="262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4020945"/>
            <a:ext cx="7620001" cy="268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 bwMode="auto">
          <a:xfrm>
            <a:off x="4419600" y="1443210"/>
            <a:ext cx="304800" cy="304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1371599" y="5686226"/>
            <a:ext cx="570123" cy="305198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714625" y="4229100"/>
            <a:ext cx="685800" cy="1734310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638800" y="5251909"/>
            <a:ext cx="609600" cy="711501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267200" y="1443211"/>
            <a:ext cx="585730" cy="1757190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676900" y="2438400"/>
            <a:ext cx="609601" cy="762000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7162800" y="5771190"/>
            <a:ext cx="533399" cy="248610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4162300"/>
            <a:ext cx="1033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70%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14680" y="5286500"/>
            <a:ext cx="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70%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88476" y="5058882"/>
            <a:ext cx="103558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70%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79076" y="5471696"/>
            <a:ext cx="10337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4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52851" y="2214146"/>
            <a:ext cx="1033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4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1518821"/>
            <a:ext cx="1033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4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895599" y="2590800"/>
            <a:ext cx="504826" cy="609600"/>
          </a:xfrm>
          <a:prstGeom prst="ellipse">
            <a:avLst/>
          </a:prstGeom>
          <a:noFill/>
          <a:ln w="2540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Blip>
                <a:blip r:embed="rId5"/>
              </a:buBlip>
              <a:tabLst/>
            </a:pPr>
            <a:endParaRPr kumimoji="0" lang="x-non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88157" y="2213243"/>
            <a:ext cx="1033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4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</a:rPr>
              <a:t>0% </a:t>
            </a:r>
            <a:r>
              <a:rPr lang="x-none" sz="1600" dirty="0">
                <a:solidFill>
                  <a:schemeClr val="accent3">
                    <a:lumMod val="50000"/>
                  </a:schemeClr>
                </a:solidFill>
                <a:sym typeface="Symbol"/>
              </a:rPr>
              <a:t></a:t>
            </a:r>
            <a:endParaRPr lang="x-none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Rectangle 2"/>
          <p:cNvSpPr txBox="1">
            <a:spLocks noRot="1" noChangeArrowheads="1"/>
          </p:cNvSpPr>
          <p:nvPr/>
        </p:nvSpPr>
        <p:spPr>
          <a:xfrm>
            <a:off x="392905" y="0"/>
            <a:ext cx="8510588" cy="6096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  <a:buNone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Ukupno potrošeno gorivo i emisija gasova </a:t>
            </a:r>
          </a:p>
          <a:p>
            <a:pPr algn="ctr">
              <a:lnSpc>
                <a:spcPct val="150000"/>
              </a:lnSpc>
              <a:buNone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- različite ATC taktike   </a:t>
            </a:r>
            <a:r>
              <a:rPr lang="x-none" sz="24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-</a:t>
            </a:r>
            <a:br>
              <a:rPr lang="x-none" sz="24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lang="sr-Latn-RS" sz="28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2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1" grpId="0" animBg="1"/>
      <p:bldP spid="13" grpId="0" animBg="1"/>
      <p:bldP spid="14" grpId="0" animBg="1"/>
      <p:bldP spid="4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5382" y="228600"/>
            <a:ext cx="8510588" cy="6096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  <a:defRPr/>
            </a:pPr>
            <a:br>
              <a:rPr lang="sr-Latn-RS" sz="32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sr-Latn-RS" sz="32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Osnovna literatura</a:t>
            </a:r>
            <a:br>
              <a:rPr lang="en-US" sz="36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sr-Latn-RS" sz="32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x-none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5382" y="990600"/>
            <a:ext cx="867357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Prezentacije sa predavanja i vežbi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sr-Latn-RS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ICAO (2019), "Report of the Committee on Aviation Environmental Protection, Eleventh Meeting (Doc 10126, CAEP/11)", International Civil Aviation Organization, Canada</a:t>
            </a:r>
          </a:p>
          <a:p>
            <a:endParaRPr lang="sr-Latn-RS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ICAO (2010), "Report of the Committee on Aviation Environmental Protection, Eight Meeting (Doc 9938, CAEP/8)", International Civil Aviation Organization, Canada</a:t>
            </a:r>
          </a:p>
          <a:p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ICAO (2017), “Annex 16, Environmental Protection - Volume 1: Aircraft Noise”, International Civil Aviation Organization, Canada	</a:t>
            </a:r>
          </a:p>
          <a:p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ICAO (2017), “Annex 16, Environmental Protection - Volume 2: Aircraft Engine Emissions”, International Civil Aviation Organization, Canada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sr-Latn-RS" sz="17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ASA, EEA, E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urocontrol</a:t>
            </a: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</a:t>
            </a: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“</a:t>
            </a: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Aviation Environmental Report 2019“</a:t>
            </a:r>
          </a:p>
          <a:p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ICAO (2018),  “Airport Planning Manual, Part 2 - Land Use and Environmental Control (Doc. 9184)”, International Civil Aviation Organization, Canada	</a:t>
            </a:r>
          </a:p>
          <a:p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Janić</a:t>
            </a:r>
            <a:r>
              <a:rPr lang="sr-Cyrl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7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(2007), “The Sustainability of  Air Transportation: A Quantitative Analysis and Assessment”, Ashgate Ltd Limited, Aldershot, UK</a:t>
            </a:r>
          </a:p>
        </p:txBody>
      </p:sp>
    </p:spTree>
    <p:extLst>
      <p:ext uri="{BB962C8B-B14F-4D97-AF65-F5344CB8AC3E}">
        <p14:creationId xmlns:p14="http://schemas.microsoft.com/office/powerpoint/2010/main" val="128173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CA36A32-7A55-428A-874A-9F913C0C8CA0}"/>
              </a:ext>
            </a:extLst>
          </p:cNvPr>
          <p:cNvSpPr/>
          <p:nvPr/>
        </p:nvSpPr>
        <p:spPr>
          <a:xfrm>
            <a:off x="194468" y="1981200"/>
            <a:ext cx="8786550" cy="1981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1C2B9CC-6222-42C4-8E68-234A099CEFA9}"/>
              </a:ext>
            </a:extLst>
          </p:cNvPr>
          <p:cNvSpPr/>
          <p:nvPr/>
        </p:nvSpPr>
        <p:spPr>
          <a:xfrm>
            <a:off x="228600" y="762000"/>
            <a:ext cx="8752417" cy="10668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5383" y="210732"/>
            <a:ext cx="8510588" cy="6096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  <a:defRPr/>
            </a:pPr>
            <a:r>
              <a:rPr lang="sr-Latn-RS" sz="31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Ostale informacije o predmetu</a:t>
            </a:r>
            <a:br>
              <a:rPr lang="sr-Latn-RS" sz="32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x-none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5383" y="914400"/>
            <a:ext cx="878040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predmeta: Izborni			Semestar: VIII</a:t>
            </a:r>
          </a:p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 ESPB: 4					Fond časova: 2+2</a:t>
            </a:r>
          </a:p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sr-Latn-RS" sz="20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 izvođenja nastave: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sr-Latn-RS" sz="20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indent="-342900">
              <a:buFont typeface="Wingdings" panose="05000000000000000000" pitchFamily="2" charset="2"/>
              <a:buChar char="ü"/>
            </a:pP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predavanja ex-katedra, </a:t>
            </a:r>
          </a:p>
          <a:p>
            <a:pPr marL="898525" indent="-342900">
              <a:buFont typeface="Wingdings" panose="05000000000000000000" pitchFamily="2" charset="2"/>
              <a:buChar char="ü"/>
            </a:pP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vežbe – računske (Excel),</a:t>
            </a:r>
          </a:p>
          <a:p>
            <a:pPr marL="898525" indent="-342900">
              <a:buFont typeface="Wingdings" panose="05000000000000000000" pitchFamily="2" charset="2"/>
              <a:buChar char="ü"/>
            </a:pP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(timske) prezentacije.</a:t>
            </a:r>
          </a:p>
          <a:p>
            <a:pPr marL="898525" indent="-342900">
              <a:buFont typeface="Wingdings" panose="05000000000000000000" pitchFamily="2" charset="2"/>
              <a:buChar char="ü"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RS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555625">
              <a:tabLst>
                <a:tab pos="898525" algn="l"/>
              </a:tabLst>
            </a:pPr>
            <a:endParaRPr lang="sr-Latn-R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898525" indent="-342900">
              <a:buFont typeface="Wingdings" panose="05000000000000000000" pitchFamily="2" charset="2"/>
              <a:buChar char="ü"/>
            </a:pPr>
            <a:endParaRPr lang="sr-Latn-R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ECC74F2-534A-4B88-B9B8-D4EC5E84537B}"/>
              </a:ext>
            </a:extLst>
          </p:cNvPr>
          <p:cNvSpPr/>
          <p:nvPr/>
        </p:nvSpPr>
        <p:spPr>
          <a:xfrm>
            <a:off x="177402" y="4170500"/>
            <a:ext cx="8786549" cy="24767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Formiranje ocene:</a:t>
            </a:r>
          </a:p>
          <a:p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898525" indent="-342900">
              <a:buFont typeface="Wingdings" panose="05000000000000000000" pitchFamily="2" charset="2"/>
              <a:buChar char="ü"/>
            </a:pPr>
            <a:r>
              <a:rPr lang="sr-Latn-RS" sz="2000" u="sng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Predispitne obaveze</a:t>
            </a: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seminarski rad: 20 poena</a:t>
            </a:r>
          </a:p>
          <a:p>
            <a:pPr marL="555625"/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vežbe: 30 poena</a:t>
            </a:r>
          </a:p>
          <a:p>
            <a:pPr marL="555625"/>
            <a:endParaRPr lang="sr-Latn-RS" sz="20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indent="-342900">
              <a:buFont typeface="Wingdings" panose="05000000000000000000" pitchFamily="2" charset="2"/>
              <a:buChar char="ü"/>
              <a:tabLst>
                <a:tab pos="898525" algn="l"/>
              </a:tabLst>
            </a:pPr>
            <a:r>
              <a:rPr lang="sr-Latn-RS" sz="2000" u="sng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	usmeni ispit: 50 poena</a:t>
            </a:r>
          </a:p>
          <a:p>
            <a:pPr marL="555625">
              <a:tabLst>
                <a:tab pos="898525" algn="l"/>
              </a:tabLst>
            </a:pP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232891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E31C94-D38A-4215-BFA1-57F66D9EBDF8}"/>
              </a:ext>
            </a:extLst>
          </p:cNvPr>
          <p:cNvSpPr/>
          <p:nvPr/>
        </p:nvSpPr>
        <p:spPr>
          <a:xfrm>
            <a:off x="381000" y="1712416"/>
            <a:ext cx="8382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18288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U literaturi </a:t>
            </a: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  <a:sym typeface="Symbol" panose="05050102010706020507" pitchFamily="18" charset="2"/>
              </a:rPr>
              <a:t> </a:t>
            </a: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različite definicije održivosti i održivog razvoja. </a:t>
            </a:r>
          </a:p>
          <a:p>
            <a:pPr marL="228600" indent="-18288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18288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Najčešće korišćena definicija održivog razvoja je definicija Norveškog premijera Brundtland iz 1987. godine, i ona predstavlja osnovu većine definicija održivosti u različitim oblastima (Jeon, et al, 2013): </a:t>
            </a:r>
          </a:p>
          <a:p>
            <a:pPr marL="228600" indent="-18288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18288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RS" i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“Održivi razvoj je takav razvoj koji izlazi u susret potrebama sadašnje generacije, bez ugrožavanja mogućnosti budućih generacija da zadovolje sopstvene potrebe”.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9C6FF-F99F-4267-A2AD-DFC47BFC232E}"/>
              </a:ext>
            </a:extLst>
          </p:cNvPr>
          <p:cNvSpPr/>
          <p:nvPr/>
        </p:nvSpPr>
        <p:spPr>
          <a:xfrm>
            <a:off x="381000" y="482769"/>
            <a:ext cx="82296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sr-Latn-R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Definicija održivosti i održivog razvoja</a:t>
            </a:r>
          </a:p>
        </p:txBody>
      </p:sp>
    </p:spTree>
    <p:extLst>
      <p:ext uri="{BB962C8B-B14F-4D97-AF65-F5344CB8AC3E}">
        <p14:creationId xmlns:p14="http://schemas.microsoft.com/office/powerpoint/2010/main" val="139531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E31C94-D38A-4215-BFA1-57F66D9EBDF8}"/>
              </a:ext>
            </a:extLst>
          </p:cNvPr>
          <p:cNvSpPr/>
          <p:nvPr/>
        </p:nvSpPr>
        <p:spPr>
          <a:xfrm>
            <a:off x="381000" y="1712416"/>
            <a:ext cx="8382000" cy="3824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defRPr/>
            </a:pPr>
            <a:r>
              <a:rPr lang="sr-Latn-RS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Iako još uvek ne postoji univerzalna definicija održivosti transportnog sistema, sve operativne definicije obuhvataju uticaj sistema na:</a:t>
            </a:r>
          </a:p>
          <a:p>
            <a:pPr marL="4572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defRPr/>
            </a:pPr>
            <a:endParaRPr lang="sr-Latn-RS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069975" indent="-34290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sr-Latn-RS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ekonomski razvoj, </a:t>
            </a:r>
          </a:p>
          <a:p>
            <a:pPr marL="1069975" indent="-34290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sr-Latn-RS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ekološki integritet, </a:t>
            </a:r>
          </a:p>
          <a:p>
            <a:pPr marL="1069975" indent="-34290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sr-Latn-RS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socijalni kvalitet života i</a:t>
            </a:r>
          </a:p>
          <a:p>
            <a:pPr marL="1069975" indent="-342900" algn="just">
              <a:lnSpc>
                <a:spcPct val="150000"/>
              </a:lnSpc>
              <a:spcBef>
                <a:spcPct val="20000"/>
              </a:spcBef>
              <a:spcAft>
                <a:spcPts val="300"/>
              </a:spcAft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sr-Latn-RS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efektivnost sistema. </a:t>
            </a:r>
            <a:endParaRPr lang="sr-Latn-RS" i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C9C6FF-F99F-4267-A2AD-DFC47BFC232E}"/>
              </a:ext>
            </a:extLst>
          </p:cNvPr>
          <p:cNvSpPr/>
          <p:nvPr/>
        </p:nvSpPr>
        <p:spPr>
          <a:xfrm>
            <a:off x="381000" y="482769"/>
            <a:ext cx="82296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sr-Latn-R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Definicija održivosti i održivog razvoja</a:t>
            </a:r>
          </a:p>
        </p:txBody>
      </p:sp>
    </p:spTree>
    <p:extLst>
      <p:ext uri="{BB962C8B-B14F-4D97-AF65-F5344CB8AC3E}">
        <p14:creationId xmlns:p14="http://schemas.microsoft.com/office/powerpoint/2010/main" val="1975937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59BCBD1-187F-4046-A50A-2D0335443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24179"/>
            <a:ext cx="7696200" cy="5301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31699F6-18E8-4E18-B6FA-E562E38796C0}"/>
              </a:ext>
            </a:extLst>
          </p:cNvPr>
          <p:cNvSpPr/>
          <p:nvPr/>
        </p:nvSpPr>
        <p:spPr>
          <a:xfrm>
            <a:off x="381000" y="304800"/>
            <a:ext cx="82296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sr-Latn-RS" sz="27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Osnovni faktori održivosti transportnog sistema </a:t>
            </a:r>
          </a:p>
        </p:txBody>
      </p:sp>
    </p:spTree>
    <p:extLst>
      <p:ext uri="{BB962C8B-B14F-4D97-AF65-F5344CB8AC3E}">
        <p14:creationId xmlns:p14="http://schemas.microsoft.com/office/powerpoint/2010/main" val="1099625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RS" sz="27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Održivost i održivi razvoj vazdušnog saobraćaja</a:t>
            </a:r>
            <a:endParaRPr lang="en-US" sz="2700" b="1" dirty="0"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152400" y="1447800"/>
            <a:ext cx="8686800" cy="5257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C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Obim vazdušnog saobraćaja je u stalnom porastu.</a:t>
            </a:r>
          </a:p>
          <a:p>
            <a:pPr algn="just">
              <a:lnSpc>
                <a:spcPct val="15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C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U Evropi se u 2035. godini očekuje obim saobraćaja od 14.4 miliona  operacija (1.5 puta više od obima u 2012. godini; Eurocontrol, 2013). </a:t>
            </a:r>
          </a:p>
          <a:p>
            <a:pPr marL="45720" indent="0" algn="just">
              <a:lnSpc>
                <a:spcPct val="150000"/>
              </a:lnSpc>
              <a:buClr>
                <a:schemeClr val="bg2">
                  <a:lumMod val="25000"/>
                </a:schemeClr>
              </a:buClr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" lvl="0" indent="0" algn="just">
              <a:lnSpc>
                <a:spcPct val="150000"/>
              </a:lnSpc>
              <a:buSzPct val="80000"/>
              <a:buNone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031" y="3313548"/>
            <a:ext cx="6936503" cy="3468252"/>
          </a:xfrm>
          <a:prstGeom prst="rect">
            <a:avLst/>
          </a:prstGeom>
          <a:noFill/>
          <a:ln w="9525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510588" cy="609600"/>
          </a:xfrm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RS" sz="27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Održivost i održivi razvoj vazdušnog saobraćaja</a:t>
            </a:r>
            <a:endParaRPr lang="en-US" sz="2700" b="1" dirty="0"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381000" y="1676400"/>
            <a:ext cx="8458200" cy="5334000"/>
          </a:xfrm>
        </p:spPr>
        <p:txBody>
          <a:bodyPr>
            <a:normAutofit/>
          </a:bodyPr>
          <a:lstStyle/>
          <a:p>
            <a:pPr marL="388938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C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Pozitivni, ali i negativni efekti na društvo i životnu </a:t>
            </a:r>
            <a:r>
              <a:rPr lang="sr-Latn-C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sredinu</a:t>
            </a:r>
            <a:r>
              <a:rPr lang="x-none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sr-Latn-RS" sz="200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88938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x-none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88938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Pozitivni efekti: dodatna zaposlenost unutar datog sektora, kao i u „vezanim“ sektorima, razvoj industrije i turizma</a:t>
            </a:r>
          </a:p>
          <a:p>
            <a:pPr marL="46038" indent="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None/>
              <a:defRPr/>
            </a:pP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		 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podstiče lokalnu i globalnu ekonomiju</a:t>
            </a:r>
          </a:p>
          <a:p>
            <a:pPr marL="46038" indent="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None/>
              <a:defRPr/>
            </a:pP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			 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doprinosi generalnom napretku.</a:t>
            </a:r>
          </a:p>
          <a:p>
            <a:pPr marL="388938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sr-Latn-RS" sz="20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88938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Negativni efekti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nn-NO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direktn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nn-NO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i indirektn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nn-NO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negativn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nn-NO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uticaj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nn-NO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na društvo i životnu sredinu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93763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buk</a:t>
            </a:r>
            <a:r>
              <a:rPr lang="sr-Latn-RS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u okolini aerodroma</a:t>
            </a: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endParaRPr lang="sr-Latn-RS" sz="200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93763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zagađenje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vazduha</a:t>
            </a: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endParaRPr lang="sr-Latn-RS" sz="200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93763" indent="-342900">
              <a:lnSpc>
                <a:spcPct val="11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ü"/>
              <a:defRPr/>
            </a:pP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zagušenja</a:t>
            </a:r>
            <a:r>
              <a:rPr lang="sr-Latn-RS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 kašnjenja </a:t>
            </a:r>
            <a:r>
              <a:rPr lang="vi-VN" sz="200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itd.</a:t>
            </a:r>
            <a:endParaRPr lang="x-none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88938" indent="-342900" eaLnBrk="1" hangingPunct="1">
              <a:lnSpc>
                <a:spcPct val="120000"/>
              </a:lnSpc>
              <a:buClr>
                <a:schemeClr val="bg2">
                  <a:lumMod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x-none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eaLnBrk="1" hangingPunct="1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  <a:buSzPct val="80000"/>
              <a:buFont typeface="Wingdings" pitchFamily="2" charset="2"/>
              <a:buChar char="Ø"/>
              <a:defRPr/>
            </a:pPr>
            <a:endParaRPr lang="x-none" sz="23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eaLnBrk="1" hangingPunct="1">
              <a:lnSpc>
                <a:spcPct val="120000"/>
              </a:lnSpc>
              <a:buSzPct val="80000"/>
              <a:buNone/>
              <a:defRPr/>
            </a:pPr>
            <a:endParaRPr lang="x-none" sz="2300" dirty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SzPct val="80000"/>
              <a:buFont typeface="Wingdings" pitchFamily="2" charset="2"/>
              <a:buBlip>
                <a:blip r:embed="rId3"/>
              </a:buBlip>
              <a:defRPr/>
            </a:pPr>
            <a:endParaRPr lang="x-none" sz="2000" dirty="0">
              <a:solidFill>
                <a:schemeClr val="bg2">
                  <a:lumMod val="25000"/>
                </a:schemeClr>
              </a:solidFill>
            </a:endParaRPr>
          </a:p>
          <a:p>
            <a:pPr algn="just" eaLnBrk="1" hangingPunct="1">
              <a:lnSpc>
                <a:spcPct val="80000"/>
              </a:lnSpc>
              <a:buSzPct val="80000"/>
              <a:buFont typeface="Wingdings" pitchFamily="2" charset="2"/>
              <a:buBlip>
                <a:blip r:embed="rId3"/>
              </a:buBlip>
              <a:defRPr/>
            </a:pPr>
            <a:endParaRPr lang="sr-Latn-CS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33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3969" y="1524000"/>
            <a:ext cx="8382000" cy="5029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  <a:effectLst/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Cilj predmeta</a:t>
            </a: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609600" y="1752600"/>
            <a:ext cx="8001000" cy="5105400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Upoznavanje sa pojmovima održivosti i održivog razvoja.</a:t>
            </a:r>
          </a:p>
          <a:p>
            <a:pPr marL="342900" indent="-342900" algn="just"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Sagledavanje negativnih i pozitivnih, direktnih i indirektnih uticaja vazdušnog saobraćaja. </a:t>
            </a:r>
          </a:p>
          <a:p>
            <a:pPr marL="0" indent="0" algn="just"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1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Izgradnja svesti o značaju razmatranja aspekta održivosti prilikom donošenja strateških i operativnih odluka.		</a:t>
            </a:r>
          </a:p>
          <a:p>
            <a:pPr marL="0" indent="0" algn="just">
              <a:lnSpc>
                <a:spcPct val="150000"/>
              </a:lnSpc>
              <a:buSzPct val="80000"/>
              <a:buNone/>
              <a:defRPr/>
            </a:pPr>
            <a:endParaRPr lang="sr-Latn-RS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SzPct val="80000"/>
              <a:buNone/>
              <a:defRPr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eaLnBrk="1" hangingPunct="1">
              <a:lnSpc>
                <a:spcPct val="90000"/>
              </a:lnSpc>
              <a:buSzPct val="80000"/>
              <a:buNone/>
              <a:defRPr/>
            </a:pPr>
            <a:endParaRPr lang="x-none" sz="2200" dirty="0"/>
          </a:p>
          <a:p>
            <a:pPr eaLnBrk="1" hangingPunct="1">
              <a:lnSpc>
                <a:spcPct val="90000"/>
              </a:lnSpc>
              <a:buSzPct val="80000"/>
              <a:buBlip>
                <a:blip r:embed="rId3"/>
              </a:buBlip>
              <a:defRPr/>
            </a:pPr>
            <a:endParaRPr lang="sr-Latn-CS" sz="2000" i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800" dirty="0"/>
          </a:p>
        </p:txBody>
      </p:sp>
    </p:spTree>
    <p:extLst>
      <p:ext uri="{BB962C8B-B14F-4D97-AF65-F5344CB8AC3E}">
        <p14:creationId xmlns:p14="http://schemas.microsoft.com/office/powerpoint/2010/main" val="9149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2412" y="1219200"/>
            <a:ext cx="8662988" cy="5486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Sadržaj predmeta</a:t>
            </a: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3810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Održivost i održivi razvoj: Definicije. Koncept održivog razvoja. Održivost transportnog sistema. 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sz="12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Održivost vazduhoplovnog transportnog sistema. 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sz="11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Direktni i indirektni negativni uticaji vazdušnog saobraćaja. Direktni i indirektni pozitivni uticaji (doprinosi) vazdušnog saobraćaja. 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sz="12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Postojeća regulativa.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sz="11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sz="24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Definisani ciljevi u istraživanjima iz oblasti održivosti i u vazduhoplovnoj industriji.</a:t>
            </a:r>
          </a:p>
          <a:p>
            <a:pPr marL="0" indent="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None/>
              <a:defRPr/>
            </a:pPr>
            <a:endParaRPr lang="sr-Latn-RS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SzPct val="80000"/>
              <a:buNone/>
              <a:defRPr/>
            </a:pPr>
            <a:endParaRPr lang="sr-Latn-RS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SzPct val="80000"/>
              <a:buNone/>
              <a:defRPr/>
            </a:pPr>
            <a:endParaRPr lang="en-US" sz="24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eaLnBrk="1" hangingPunct="1">
              <a:lnSpc>
                <a:spcPct val="90000"/>
              </a:lnSpc>
              <a:buSzPct val="80000"/>
              <a:buNone/>
              <a:defRPr/>
            </a:pPr>
            <a:endParaRPr lang="x-none" sz="2200" dirty="0"/>
          </a:p>
          <a:p>
            <a:pPr eaLnBrk="1" hangingPunct="1">
              <a:lnSpc>
                <a:spcPct val="90000"/>
              </a:lnSpc>
              <a:buSzPct val="80000"/>
              <a:buBlip>
                <a:blip r:embed="rId3"/>
              </a:buBlip>
              <a:defRPr/>
            </a:pPr>
            <a:endParaRPr lang="sr-Latn-CS" sz="2000" i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800" dirty="0"/>
          </a:p>
        </p:txBody>
      </p:sp>
    </p:spTree>
    <p:extLst>
      <p:ext uri="{BB962C8B-B14F-4D97-AF65-F5344CB8AC3E}">
        <p14:creationId xmlns:p14="http://schemas.microsoft.com/office/powerpoint/2010/main" val="150902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52413" y="1274380"/>
            <a:ext cx="8662987" cy="5334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6419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04800" y="381000"/>
            <a:ext cx="8510588" cy="609600"/>
          </a:xfrm>
        </p:spPr>
        <p:txBody>
          <a:bodyPr>
            <a:normAutofit/>
          </a:bodyPr>
          <a:lstStyle/>
          <a:p>
            <a:pPr marL="0" indent="0" algn="ctr" fontAlgn="base">
              <a:buNone/>
              <a:defRPr/>
            </a:pPr>
            <a:r>
              <a:rPr lang="sr-Latn-BA" sz="28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Sadržaj</a:t>
            </a:r>
            <a:r>
              <a:rPr lang="sr-Latn-BA" sz="3200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sr-Latn-BA" sz="3200" b="1" dirty="0"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predmeta</a:t>
            </a:r>
          </a:p>
        </p:txBody>
      </p:sp>
      <p:sp>
        <p:nvSpPr>
          <p:cNvPr id="264194" name="Rectangle 2"/>
          <p:cNvSpPr>
            <a:spLocks noGrp="1" noRot="1" noChangeArrowheads="1"/>
          </p:cNvSpPr>
          <p:nvPr>
            <p:ph sz="quarter" idx="13"/>
          </p:nvPr>
        </p:nvSpPr>
        <p:spPr>
          <a:xfrm>
            <a:off x="533400" y="1066800"/>
            <a:ext cx="80772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80000"/>
              <a:buNone/>
              <a:defRPr/>
            </a:pPr>
            <a:endParaRPr lang="en-U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Održivi razvoj sa aspekta: vazduhoplovnih kompanija, aerodroma i organizacija za upravljanje vazdušnim saobraćajem, sa osvrtom na ekonomska, društvena i ekološka, tj. pitanja životne sredine.  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Procena održivosti vazdušnog saobraćaja. Indikatori za monitorisanje, analizu i procenu održivosti i održivog razvoja.</a:t>
            </a: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endParaRPr lang="sr-Latn-RS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20000"/>
              </a:lnSpc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  <a:defRPr/>
            </a:pPr>
            <a:r>
              <a:rPr lang="sr-Latn-RS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Perspektiva održivosti vazduhoplovnog transportnog sistema. Uticaj budućeg razvoja vazdušnog saobraćaja. Strategija razvoja u cilju održivog razvoja. 	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eaLnBrk="1" hangingPunct="1">
              <a:lnSpc>
                <a:spcPct val="90000"/>
              </a:lnSpc>
              <a:buSzPct val="80000"/>
              <a:buNone/>
              <a:defRPr/>
            </a:pPr>
            <a:endParaRPr lang="x-none" sz="2200" dirty="0"/>
          </a:p>
          <a:p>
            <a:pPr eaLnBrk="1" hangingPunct="1">
              <a:lnSpc>
                <a:spcPct val="90000"/>
              </a:lnSpc>
              <a:buSzPct val="80000"/>
              <a:buBlip>
                <a:blip r:embed="rId3"/>
              </a:buBlip>
              <a:defRPr/>
            </a:pPr>
            <a:endParaRPr lang="sr-Latn-CS" sz="2000" i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0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r-Latn-CS" sz="2800" dirty="0"/>
          </a:p>
        </p:txBody>
      </p:sp>
    </p:spTree>
    <p:extLst>
      <p:ext uri="{BB962C8B-B14F-4D97-AF65-F5344CB8AC3E}">
        <p14:creationId xmlns:p14="http://schemas.microsoft.com/office/powerpoint/2010/main" val="420119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20608</TotalTime>
  <Words>957</Words>
  <Application>Microsoft Office PowerPoint</Application>
  <PresentationFormat>On-screen Show (4:3)</PresentationFormat>
  <Paragraphs>172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Georgia</vt:lpstr>
      <vt:lpstr>Wingdings</vt:lpstr>
      <vt:lpstr>Office Theme</vt:lpstr>
      <vt:lpstr>Predmet:  ODRŽIVI RAZVOJ VAZDUŠNOG SAOBRAĆAJA  </vt:lpstr>
      <vt:lpstr>PowerPoint Presentation</vt:lpstr>
      <vt:lpstr>PowerPoint Presentation</vt:lpstr>
      <vt:lpstr>PowerPoint Presentation</vt:lpstr>
      <vt:lpstr>Održivost i održivi razvoj vazdušnog saobraćaja</vt:lpstr>
      <vt:lpstr>Održivost i održivi razvoj vazdušnog saobraćaja</vt:lpstr>
      <vt:lpstr>Cilj predmeta</vt:lpstr>
      <vt:lpstr>Sadržaj predmeta</vt:lpstr>
      <vt:lpstr>Sadržaj predmeta</vt:lpstr>
      <vt:lpstr>Ishod predmeta</vt:lpstr>
      <vt:lpstr>Prikaz uticaja upravljanja saobraćajem</vt:lpstr>
      <vt:lpstr>Ciljevi analize</vt:lpstr>
      <vt:lpstr>Mere neefikasnosti - različite ATC taktike -  </vt:lpstr>
      <vt:lpstr>PowerPoint Presentation</vt:lpstr>
      <vt:lpstr> Osnovna literatura   </vt:lpstr>
      <vt:lpstr>Ostale informacije o predmetu  </vt:lpstr>
    </vt:vector>
  </TitlesOfParts>
  <Company>Monitor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KOMPLEKSNOST SAOBRAĆAJA NA MANEVARSKIM POVRŠINAMA AERODROMA</dc:title>
  <dc:creator>PC</dc:creator>
  <cp:lastModifiedBy>tkrstic</cp:lastModifiedBy>
  <cp:revision>972</cp:revision>
  <cp:lastPrinted>2015-05-20T12:26:49Z</cp:lastPrinted>
  <dcterms:created xsi:type="dcterms:W3CDTF">2004-05-05T08:09:21Z</dcterms:created>
  <dcterms:modified xsi:type="dcterms:W3CDTF">2021-09-19T11:51:41Z</dcterms:modified>
</cp:coreProperties>
</file>