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8"/>
  </p:notesMasterIdLst>
  <p:handoutMasterIdLst>
    <p:handoutMasterId r:id="rId9"/>
  </p:handoutMasterIdLst>
  <p:sldIdLst>
    <p:sldId id="260" r:id="rId2"/>
    <p:sldId id="261" r:id="rId3"/>
    <p:sldId id="256" r:id="rId4"/>
    <p:sldId id="263" r:id="rId5"/>
    <p:sldId id="257" r:id="rId6"/>
    <p:sldId id="264" r:id="rId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2" autoAdjust="0"/>
    <p:restoredTop sz="94673" autoAdjust="0"/>
  </p:normalViewPr>
  <p:slideViewPr>
    <p:cSldViewPr>
      <p:cViewPr varScale="1">
        <p:scale>
          <a:sx n="84" d="100"/>
          <a:sy n="84" d="100"/>
        </p:scale>
        <p:origin x="1426" y="77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67" d="100"/>
          <a:sy n="67" d="100"/>
        </p:scale>
        <p:origin x="3120" y="77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E7C6C1C-B714-4CCF-B78A-439A69C42765}" type="datetimeFigureOut">
              <a:rPr lang="en-US" smtClean="0"/>
              <a:pPr/>
              <a:t>1/28/2021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F5C704E-A89B-42BF-84E3-0FAED3C17FE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169386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r-Latn-R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8BC6CE4-A7D3-486D-B408-890AC263FF19}" type="datetimeFigureOut">
              <a:rPr lang="sr-Latn-RS" smtClean="0"/>
              <a:t>28.1.2021.</a:t>
            </a:fld>
            <a:endParaRPr lang="sr-Latn-R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r-Latn-R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r-Latn-R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r-Latn-R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067AA4A-5AAD-421B-B264-D5486E7677DC}" type="slidenum">
              <a:rPr lang="sr-Latn-RS" smtClean="0"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151980591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r-Latn-R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67AA4A-5AAD-421B-B264-D5486E7677DC}" type="slidenum">
              <a:rPr lang="sr-Latn-RS" smtClean="0"/>
              <a:t>1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114683873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jpeg"/><Relationship Id="rId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 userDrawn="1"/>
        </p:nvGrpSpPr>
        <p:grpSpPr>
          <a:xfrm>
            <a:off x="238125" y="71414"/>
            <a:ext cx="8477279" cy="885849"/>
            <a:chOff x="238125" y="71414"/>
            <a:chExt cx="8477279" cy="885849"/>
          </a:xfrm>
        </p:grpSpPr>
        <p:pic>
          <p:nvPicPr>
            <p:cNvPr id="8" name="Picture 7" descr="Simbol aviona - VPS.jpg"/>
            <p:cNvPicPr>
              <a:picLocks noChangeAspect="1"/>
            </p:cNvPicPr>
            <p:nvPr userDrawn="1"/>
          </p:nvPicPr>
          <p:blipFill>
            <a:blip r:embed="rId4" cstate="print">
              <a:duotone>
                <a:schemeClr val="bg2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7298784" y="71414"/>
              <a:ext cx="845116" cy="714380"/>
            </a:xfrm>
            <a:prstGeom prst="rect">
              <a:avLst/>
            </a:prstGeom>
          </p:spPr>
        </p:pic>
        <p:sp>
          <p:nvSpPr>
            <p:cNvPr id="11" name="Line 13"/>
            <p:cNvSpPr>
              <a:spLocks noChangeShapeType="1"/>
            </p:cNvSpPr>
            <p:nvPr userDrawn="1"/>
          </p:nvSpPr>
          <p:spPr bwMode="auto">
            <a:xfrm>
              <a:off x="1311275" y="417513"/>
              <a:ext cx="5772150" cy="0"/>
            </a:xfrm>
            <a:prstGeom prst="line">
              <a:avLst/>
            </a:prstGeom>
            <a:noFill/>
            <a:ln w="6350">
              <a:solidFill>
                <a:srgbClr val="80808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2" name="Text Box 14"/>
            <p:cNvSpPr txBox="1">
              <a:spLocks noChangeArrowheads="1"/>
            </p:cNvSpPr>
            <p:nvPr userDrawn="1"/>
          </p:nvSpPr>
          <p:spPr bwMode="auto">
            <a:xfrm>
              <a:off x="4727575" y="157163"/>
              <a:ext cx="2357438" cy="2127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lIns="0" tIns="0" rIns="0" bIns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ct val="3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sr-Latn-CS" sz="1400" b="1" i="0" u="none" strike="noStrike" kern="0" cap="none" spc="0" normalizeH="0" baseline="0" noProof="0" smtClean="0">
                  <a:ln>
                    <a:noFill/>
                  </a:ln>
                  <a:solidFill>
                    <a:srgbClr val="808080"/>
                  </a:solidFill>
                  <a:effectLst/>
                  <a:uLnTx/>
                  <a:uFillTx/>
                </a:rPr>
                <a:t>SAOBRAĆAJNI FAKULTET</a:t>
              </a:r>
              <a:endParaRPr kumimoji="0" lang="en-US" sz="1400" b="1" i="0" u="none" strike="noStrike" kern="0" cap="none" spc="0" normalizeH="0" baseline="0" noProof="0" smtClean="0">
                <a:ln>
                  <a:noFill/>
                </a:ln>
                <a:solidFill>
                  <a:srgbClr val="808080"/>
                </a:solidFill>
                <a:effectLst/>
                <a:uLnTx/>
                <a:uFillTx/>
              </a:endParaRPr>
            </a:p>
          </p:txBody>
        </p:sp>
        <p:sp>
          <p:nvSpPr>
            <p:cNvPr id="13" name="Text Box 15"/>
            <p:cNvSpPr txBox="1">
              <a:spLocks noChangeArrowheads="1"/>
            </p:cNvSpPr>
            <p:nvPr userDrawn="1"/>
          </p:nvSpPr>
          <p:spPr bwMode="auto">
            <a:xfrm>
              <a:off x="1339850" y="454026"/>
              <a:ext cx="1762125" cy="3651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lIns="0" tIns="0" rIns="0" bIns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3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sr-Latn-CS" sz="1200" b="1" i="0" u="none" strike="noStrike" kern="0" cap="none" spc="0" normalizeH="0" baseline="0" noProof="0" smtClean="0">
                  <a:ln>
                    <a:noFill/>
                  </a:ln>
                  <a:solidFill>
                    <a:srgbClr val="808080"/>
                  </a:solidFill>
                  <a:effectLst/>
                  <a:uLnTx/>
                  <a:uFillTx/>
                </a:rPr>
                <a:t>Modul za vazdušni saobraćaj i transport</a:t>
              </a:r>
              <a:endParaRPr kumimoji="0" lang="en-US" sz="1200" b="1" i="0" u="none" strike="noStrike" kern="0" cap="none" spc="0" normalizeH="0" baseline="0" noProof="0" smtClean="0">
                <a:ln>
                  <a:noFill/>
                </a:ln>
                <a:solidFill>
                  <a:srgbClr val="808080"/>
                </a:solidFill>
                <a:effectLst/>
                <a:uLnTx/>
                <a:uFillTx/>
              </a:endParaRPr>
            </a:p>
          </p:txBody>
        </p:sp>
        <p:sp>
          <p:nvSpPr>
            <p:cNvPr id="14" name="Text Box 16"/>
            <p:cNvSpPr txBox="1">
              <a:spLocks noChangeArrowheads="1"/>
            </p:cNvSpPr>
            <p:nvPr userDrawn="1"/>
          </p:nvSpPr>
          <p:spPr bwMode="auto">
            <a:xfrm>
              <a:off x="4989513" y="458788"/>
              <a:ext cx="2047875" cy="330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lIns="0" tIns="0" rIns="0" bIns="0">
              <a:spAutoFit/>
            </a:bodyPr>
            <a:lstStyle/>
            <a:p>
              <a:pPr marL="0" marR="0" lvl="0" indent="0" algn="l" defTabSz="914400" eaLnBrk="1" fontAlgn="auto" latinLnBrk="0" hangingPunct="1">
                <a:lnSpc>
                  <a:spcPct val="100000"/>
                </a:lnSpc>
                <a:spcBef>
                  <a:spcPct val="3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sr-Latn-CS" sz="1200" b="1" i="0" u="none" strike="noStrike" kern="0" cap="none" spc="0" normalizeH="0" baseline="0" noProof="0" smtClean="0">
                  <a:ln>
                    <a:noFill/>
                  </a:ln>
                  <a:solidFill>
                    <a:srgbClr val="808080"/>
                  </a:solidFill>
                  <a:effectLst/>
                  <a:uLnTx/>
                  <a:uFillTx/>
                </a:rPr>
                <a:t>Katedra za vazduhoplovna</a:t>
              </a:r>
            </a:p>
            <a:p>
              <a:pPr marL="0" marR="0" lvl="0" indent="0" algn="l" defTabSz="914400" eaLnBrk="1" fontAlgn="auto" latinLnBrk="0" hangingPunct="1">
                <a:lnSpc>
                  <a:spcPct val="50000"/>
                </a:lnSpc>
                <a:spcBef>
                  <a:spcPct val="3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sr-Latn-CS" sz="1200" b="1" i="0" u="none" strike="noStrike" kern="0" cap="none" spc="0" normalizeH="0" baseline="0" noProof="0" smtClean="0">
                  <a:ln>
                    <a:noFill/>
                  </a:ln>
                  <a:solidFill>
                    <a:srgbClr val="808080"/>
                  </a:solidFill>
                  <a:effectLst/>
                  <a:uLnTx/>
                  <a:uFillTx/>
                </a:rPr>
                <a:t>prevozna sredstva</a:t>
              </a:r>
              <a:endParaRPr kumimoji="0" lang="en-US" sz="1200" b="1" i="0" u="none" strike="noStrike" kern="0" cap="none" spc="0" normalizeH="0" baseline="0" noProof="0" smtClean="0">
                <a:ln>
                  <a:noFill/>
                </a:ln>
                <a:solidFill>
                  <a:srgbClr val="808080"/>
                </a:solidFill>
                <a:effectLst/>
                <a:uLnTx/>
                <a:uFillTx/>
              </a:endParaRPr>
            </a:p>
          </p:txBody>
        </p:sp>
        <p:sp>
          <p:nvSpPr>
            <p:cNvPr id="15" name="Line 13"/>
            <p:cNvSpPr>
              <a:spLocks noChangeShapeType="1"/>
            </p:cNvSpPr>
            <p:nvPr userDrawn="1"/>
          </p:nvSpPr>
          <p:spPr bwMode="auto">
            <a:xfrm>
              <a:off x="1300180" y="857232"/>
              <a:ext cx="7415224" cy="0"/>
            </a:xfrm>
            <a:prstGeom prst="line">
              <a:avLst/>
            </a:prstGeom>
            <a:noFill/>
            <a:ln w="6350">
              <a:solidFill>
                <a:srgbClr val="80808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6" name="Line 13"/>
            <p:cNvSpPr>
              <a:spLocks noChangeShapeType="1"/>
            </p:cNvSpPr>
            <p:nvPr userDrawn="1"/>
          </p:nvSpPr>
          <p:spPr bwMode="auto">
            <a:xfrm>
              <a:off x="8286776" y="428604"/>
              <a:ext cx="428628" cy="0"/>
            </a:xfrm>
            <a:prstGeom prst="line">
              <a:avLst/>
            </a:prstGeom>
            <a:noFill/>
            <a:ln w="6350">
              <a:solidFill>
                <a:srgbClr val="80808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pic>
          <p:nvPicPr>
            <p:cNvPr id="9" name="Picture 8" descr="Template sa logom SF-a_2"/>
            <p:cNvPicPr>
              <a:picLocks noChangeAspect="1" noChangeArrowheads="1"/>
            </p:cNvPicPr>
            <p:nvPr userDrawn="1"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238125" y="138113"/>
              <a:ext cx="914400" cy="819150"/>
            </a:xfrm>
            <a:prstGeom prst="rect">
              <a:avLst/>
            </a:prstGeom>
            <a:noFill/>
          </p:spPr>
        </p:pic>
        <p:sp>
          <p:nvSpPr>
            <p:cNvPr id="10" name="Text Box 12"/>
            <p:cNvSpPr txBox="1">
              <a:spLocks noChangeArrowheads="1"/>
            </p:cNvSpPr>
            <p:nvPr userDrawn="1"/>
          </p:nvSpPr>
          <p:spPr bwMode="auto">
            <a:xfrm>
              <a:off x="1316038" y="161926"/>
              <a:ext cx="2528888" cy="2154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lIns="0" tIns="0" rIns="0" bIns="0">
              <a:spAutoFit/>
            </a:bodyPr>
            <a:lstStyle/>
            <a:p>
              <a:pPr marL="0" marR="0" lvl="0" indent="0" algn="l" defTabSz="914400" eaLnBrk="1" fontAlgn="auto" latinLnBrk="0" hangingPunct="1">
                <a:lnSpc>
                  <a:spcPct val="100000"/>
                </a:lnSpc>
                <a:spcBef>
                  <a:spcPct val="3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sr-Latn-CS" sz="1400" b="1" i="0" u="none" strike="noStrike" kern="0" cap="none" spc="0" normalizeH="0" baseline="0" noProof="0" smtClean="0">
                  <a:ln>
                    <a:noFill/>
                  </a:ln>
                  <a:solidFill>
                    <a:srgbClr val="808080"/>
                  </a:solidFill>
                  <a:effectLst/>
                  <a:uLnTx/>
                  <a:uFillTx/>
                </a:rPr>
                <a:t>UNIVERZITET U BEOGRADU</a:t>
              </a:r>
              <a:endParaRPr kumimoji="0" lang="en-US" sz="1400" b="1" i="0" u="none" strike="noStrike" kern="0" cap="none" spc="0" normalizeH="0" baseline="0" noProof="0" smtClean="0">
                <a:ln>
                  <a:noFill/>
                </a:ln>
                <a:solidFill>
                  <a:srgbClr val="808080"/>
                </a:solidFill>
                <a:effectLst/>
                <a:uLnTx/>
                <a:uFillTx/>
              </a:endParaRPr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Box 11"/>
          <p:cNvSpPr txBox="1">
            <a:spLocks noChangeArrowheads="1"/>
          </p:cNvSpPr>
          <p:nvPr/>
        </p:nvSpPr>
        <p:spPr bwMode="auto">
          <a:xfrm>
            <a:off x="180000" y="908720"/>
            <a:ext cx="8784000" cy="47089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defTabSz="342900"/>
            <a:r>
              <a:rPr lang="sr-Latn-RS" sz="2400" b="1" dirty="0" smtClean="0"/>
              <a:t>Naziv</a:t>
            </a:r>
            <a:r>
              <a:rPr lang="en-US" sz="2400" b="1" dirty="0" smtClean="0"/>
              <a:t> </a:t>
            </a:r>
            <a:r>
              <a:rPr lang="sr-Latn-RS" sz="2400" b="1" dirty="0" smtClean="0"/>
              <a:t>predmeta</a:t>
            </a:r>
            <a:r>
              <a:rPr lang="en-US" sz="2400" b="1" dirty="0" smtClean="0"/>
              <a:t>:	</a:t>
            </a:r>
            <a:r>
              <a:rPr lang="sr-Latn-RS" sz="2400" b="1" dirty="0" smtClean="0"/>
              <a:t>	</a:t>
            </a:r>
            <a:r>
              <a:rPr lang="en-US" sz="2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PERFORMANSE TURBINSKIH MOTORA </a:t>
            </a:r>
            <a:r>
              <a:rPr lang="sr-Latn-RS" sz="2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									</a:t>
            </a:r>
            <a:r>
              <a:rPr lang="en-US" sz="2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TRANSPORTNIH VA</a:t>
            </a:r>
            <a:r>
              <a:rPr lang="sr-Latn-RS" sz="2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Z</a:t>
            </a:r>
            <a:r>
              <a:rPr lang="en-US" sz="2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DUHOPLOVA</a:t>
            </a:r>
            <a:endParaRPr lang="en-US" sz="2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defTabSz="342900"/>
            <a:endParaRPr lang="sr-Latn-RS" sz="800" b="1" dirty="0" smtClean="0"/>
          </a:p>
          <a:p>
            <a:pPr defTabSz="342900"/>
            <a:r>
              <a:rPr lang="sr-Latn-RS" sz="2400" b="1" dirty="0" smtClean="0"/>
              <a:t>Semestar</a:t>
            </a:r>
            <a:r>
              <a:rPr lang="en-US" sz="2400" b="1" dirty="0" smtClean="0"/>
              <a:t>:</a:t>
            </a:r>
            <a:r>
              <a:rPr lang="sr-Latn-RS" sz="2400" b="1" dirty="0" smtClean="0"/>
              <a:t> </a:t>
            </a:r>
            <a:r>
              <a:rPr lang="en-US" sz="2400" i="1" dirty="0" smtClean="0"/>
              <a:t>V</a:t>
            </a:r>
            <a:r>
              <a:rPr lang="sr-Latn-RS" sz="2400" i="1" dirty="0" smtClean="0"/>
              <a:t>I</a:t>
            </a:r>
            <a:r>
              <a:rPr lang="sr-Latn-RS" sz="2400" b="1" dirty="0"/>
              <a:t>	</a:t>
            </a:r>
            <a:r>
              <a:rPr lang="sr-Latn-RS" sz="2400" b="1" dirty="0" smtClean="0"/>
              <a:t>			Broj</a:t>
            </a:r>
            <a:r>
              <a:rPr lang="en-US" sz="2400" b="1" dirty="0" smtClean="0"/>
              <a:t> ESPB:	</a:t>
            </a:r>
            <a:r>
              <a:rPr lang="en-US" sz="2400" i="1" dirty="0" smtClean="0"/>
              <a:t>4</a:t>
            </a:r>
            <a:r>
              <a:rPr lang="sr-Latn-RS" sz="2400" b="1" dirty="0"/>
              <a:t>	</a:t>
            </a:r>
            <a:r>
              <a:rPr lang="sr-Latn-RS" sz="2400" b="1" dirty="0" smtClean="0"/>
              <a:t>			</a:t>
            </a:r>
            <a:r>
              <a:rPr lang="en-US" sz="2400" b="1" dirty="0" smtClean="0"/>
              <a:t>Fond </a:t>
            </a:r>
            <a:r>
              <a:rPr lang="sr-Latn-RS" sz="2400" b="1" dirty="0" smtClean="0"/>
              <a:t>časova</a:t>
            </a:r>
            <a:r>
              <a:rPr lang="en-US" sz="2400" b="1" dirty="0" smtClean="0"/>
              <a:t>:</a:t>
            </a:r>
            <a:r>
              <a:rPr lang="en-US" sz="2400" dirty="0"/>
              <a:t>	</a:t>
            </a:r>
            <a:r>
              <a:rPr lang="en-US" sz="2400" i="1" dirty="0" smtClean="0"/>
              <a:t>2+</a:t>
            </a:r>
            <a:r>
              <a:rPr lang="sr-Latn-RS" sz="2400" i="1" dirty="0" smtClean="0"/>
              <a:t>2</a:t>
            </a:r>
          </a:p>
          <a:p>
            <a:pPr defTabSz="342900"/>
            <a:endParaRPr lang="sr-Latn-RS" sz="2400" dirty="0" smtClean="0"/>
          </a:p>
          <a:p>
            <a:pPr defTabSz="342900"/>
            <a:r>
              <a:rPr lang="sr-Latn-RS" sz="2400" b="1" dirty="0" smtClean="0"/>
              <a:t>Uslov</a:t>
            </a:r>
            <a:r>
              <a:rPr lang="en-US" sz="2400" b="1" dirty="0" smtClean="0"/>
              <a:t>:</a:t>
            </a:r>
            <a:r>
              <a:rPr lang="sr-Latn-RS" sz="2400" b="1" dirty="0" smtClean="0"/>
              <a:t> </a:t>
            </a:r>
            <a:r>
              <a:rPr lang="sr-Latn-RS" sz="2400" b="1" dirty="0"/>
              <a:t>	</a:t>
            </a:r>
            <a:r>
              <a:rPr lang="sr-Latn-RS" sz="2400" b="1" dirty="0" smtClean="0"/>
              <a:t>						</a:t>
            </a:r>
            <a:r>
              <a:rPr lang="sr-Latn-RS" sz="2400" i="1" dirty="0" smtClean="0"/>
              <a:t>Mehanika leta</a:t>
            </a:r>
          </a:p>
          <a:p>
            <a:pPr defTabSz="342900"/>
            <a:r>
              <a:rPr lang="sr-Latn-RS" sz="2400" i="1" dirty="0"/>
              <a:t>	</a:t>
            </a:r>
            <a:r>
              <a:rPr lang="sr-Latn-RS" sz="2400" i="1" dirty="0" smtClean="0"/>
              <a:t>								Pogonske grupe vazduhoplova</a:t>
            </a:r>
          </a:p>
          <a:p>
            <a:pPr defTabSz="342900"/>
            <a:endParaRPr lang="en-US" sz="800" dirty="0"/>
          </a:p>
          <a:p>
            <a:pPr defTabSz="342900"/>
            <a:r>
              <a:rPr lang="sr-Latn-RS" sz="2400" b="1" dirty="0" smtClean="0"/>
              <a:t>Predmetni nastavni</a:t>
            </a:r>
            <a:r>
              <a:rPr lang="en-US" sz="2400" b="1" dirty="0" smtClean="0"/>
              <a:t>k:		</a:t>
            </a:r>
            <a:r>
              <a:rPr lang="sr-Latn-RS" sz="2400" i="1" dirty="0" smtClean="0"/>
              <a:t>Doc.dr Branimir Stojiljković</a:t>
            </a:r>
          </a:p>
          <a:p>
            <a:pPr defTabSz="342900"/>
            <a:endParaRPr lang="sr-Latn-RS" sz="800" b="1" dirty="0"/>
          </a:p>
          <a:p>
            <a:pPr defTabSz="342900"/>
            <a:r>
              <a:rPr lang="sr-Latn-RS" sz="2400" b="1" dirty="0" smtClean="0"/>
              <a:t>Predispitne obaveze:		</a:t>
            </a:r>
            <a:r>
              <a:rPr lang="sr-Latn-RS" sz="2400" i="1" dirty="0" smtClean="0">
                <a:sym typeface="Wingdings"/>
              </a:rPr>
              <a:t>I</a:t>
            </a:r>
            <a:r>
              <a:rPr lang="sr-Latn-RS" sz="2400" i="1" dirty="0" smtClean="0"/>
              <a:t>zrada projektnog zadatka</a:t>
            </a:r>
          </a:p>
          <a:p>
            <a:pPr defTabSz="342900"/>
            <a:endParaRPr lang="sr-Latn-RS" sz="800" b="1" dirty="0"/>
          </a:p>
          <a:p>
            <a:pPr defTabSz="342900"/>
            <a:r>
              <a:rPr lang="sr-Latn-RS" sz="2400" b="1" dirty="0" smtClean="0"/>
              <a:t>Način polaganja ispita:</a:t>
            </a:r>
            <a:r>
              <a:rPr lang="sr-Latn-RS" sz="2400" dirty="0" smtClean="0"/>
              <a:t>	</a:t>
            </a:r>
            <a:r>
              <a:rPr lang="sr-Latn-RS" sz="2400" i="1" dirty="0" smtClean="0"/>
              <a:t>Polaganjem usmenog dela ispita</a:t>
            </a:r>
            <a:endParaRPr lang="sr-Latn-RS" sz="800" dirty="0" smtClean="0"/>
          </a:p>
          <a:p>
            <a:pPr defTabSz="342900"/>
            <a:r>
              <a:rPr lang="sr-Latn-RS" sz="2400" b="1" dirty="0" smtClean="0"/>
              <a:t>Ocena:</a:t>
            </a:r>
            <a:r>
              <a:rPr lang="sr-Latn-RS" sz="2400" dirty="0" smtClean="0"/>
              <a:t>							</a:t>
            </a:r>
            <a:r>
              <a:rPr lang="sr-Latn-RS" sz="2400" i="1" dirty="0" smtClean="0"/>
              <a:t>Na osnovu bodova sa usmenog dela ispita i 										odbrane </a:t>
            </a:r>
            <a:r>
              <a:rPr lang="sr-Latn-RS" sz="2400" i="1" dirty="0"/>
              <a:t>projektnog zadatka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 dpi="0" rotWithShape="1">
            <a:blip r:embed="rId2">
              <a:alphaModFix amt="60000"/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RS"/>
          </a:p>
        </p:txBody>
      </p:sp>
      <p:sp>
        <p:nvSpPr>
          <p:cNvPr id="3" name="Text Box 11"/>
          <p:cNvSpPr txBox="1">
            <a:spLocks noChangeArrowheads="1"/>
          </p:cNvSpPr>
          <p:nvPr/>
        </p:nvSpPr>
        <p:spPr bwMode="auto">
          <a:xfrm>
            <a:off x="180000" y="1078992"/>
            <a:ext cx="8784000" cy="54784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 defTabSz="342900"/>
            <a:r>
              <a:rPr lang="sr-Latn-R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SADRŽAJ PREDMETA</a:t>
            </a:r>
            <a:endParaRPr lang="en-US" sz="26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defTabSz="342900"/>
            <a:endParaRPr lang="sr-Latn-RS" sz="1600" b="1" dirty="0"/>
          </a:p>
          <a:p>
            <a:pPr algn="ctr" defTabSz="342900"/>
            <a:r>
              <a:rPr lang="ru-RU" sz="2400" b="1" i="1" dirty="0" smtClean="0"/>
              <a:t>Upoznavanje studenata </a:t>
            </a:r>
            <a:r>
              <a:rPr lang="sr-Latn-RS" sz="2400" b="1" i="1" dirty="0" smtClean="0"/>
              <a:t>sa</a:t>
            </a:r>
            <a:r>
              <a:rPr lang="en-US" sz="2400" b="1" i="1" dirty="0" smtClean="0"/>
              <a:t> </a:t>
            </a:r>
            <a:r>
              <a:rPr lang="sr-Latn-RS" sz="2400" b="1" i="1" dirty="0" smtClean="0"/>
              <a:t>osnovnim parametrima performansi turbinskih motora</a:t>
            </a:r>
          </a:p>
          <a:p>
            <a:pPr defTabSz="342900"/>
            <a:endParaRPr lang="sr-Latn-RS" sz="1600" b="1" dirty="0" smtClean="0"/>
          </a:p>
          <a:p>
            <a:pPr defTabSz="342900"/>
            <a:r>
              <a:rPr lang="sr-Latn-RS" sz="2400" b="1" dirty="0" smtClean="0"/>
              <a:t>-	Potisak i specifični potisak</a:t>
            </a:r>
            <a:r>
              <a:rPr lang="en-US" sz="2400" b="1" dirty="0" smtClean="0"/>
              <a:t>.</a:t>
            </a:r>
            <a:endParaRPr lang="sr-Latn-RS" sz="2400" b="1" dirty="0" smtClean="0"/>
          </a:p>
          <a:p>
            <a:pPr defTabSz="342900"/>
            <a:endParaRPr lang="en-US" sz="800" b="1" dirty="0" smtClean="0"/>
          </a:p>
          <a:p>
            <a:pPr defTabSz="342900"/>
            <a:r>
              <a:rPr lang="sr-Latn-RS" sz="2400" b="1" dirty="0" smtClean="0"/>
              <a:t>-	Specifična potrošnja goriva.</a:t>
            </a:r>
          </a:p>
          <a:p>
            <a:pPr defTabSz="342900"/>
            <a:endParaRPr lang="sr-Latn-RS" sz="800" b="1" dirty="0" smtClean="0"/>
          </a:p>
          <a:p>
            <a:pPr marL="342900" indent="-342900" defTabSz="342900">
              <a:buFontTx/>
              <a:buChar char="-"/>
            </a:pPr>
            <a:r>
              <a:rPr lang="sr-Latn-RS" sz="2400" b="1" dirty="0" smtClean="0"/>
              <a:t>Propulzivna, toplotna i ukupna efikasnost</a:t>
            </a:r>
            <a:r>
              <a:rPr lang="en-US" sz="2400" b="1" dirty="0" smtClean="0"/>
              <a:t>.</a:t>
            </a:r>
            <a:endParaRPr lang="sr-Latn-RS" sz="2400" b="1" dirty="0" smtClean="0"/>
          </a:p>
          <a:p>
            <a:pPr marL="342900" indent="-342900" defTabSz="342900">
              <a:buFontTx/>
              <a:buChar char="-"/>
            </a:pPr>
            <a:endParaRPr lang="sr-Latn-RS" sz="800" b="1" dirty="0" smtClean="0"/>
          </a:p>
          <a:p>
            <a:pPr marL="342900" indent="-342900" defTabSz="342900">
              <a:buFontTx/>
              <a:buChar char="-"/>
            </a:pPr>
            <a:r>
              <a:rPr lang="sr-Latn-RS" sz="2400" b="1" dirty="0" smtClean="0"/>
              <a:t>Performanse pojedinih tipova turbinskih motora:</a:t>
            </a:r>
          </a:p>
          <a:p>
            <a:pPr marL="800100" lvl="1" indent="-342900" defTabSz="342900">
              <a:buFontTx/>
              <a:buChar char="-"/>
            </a:pPr>
            <a:r>
              <a:rPr lang="sr-Latn-RS" b="1" dirty="0"/>
              <a:t>Jednovratilni turbomlazni motor</a:t>
            </a:r>
          </a:p>
          <a:p>
            <a:pPr marL="800100" lvl="1" indent="-342900" defTabSz="342900">
              <a:buFontTx/>
              <a:buChar char="-"/>
            </a:pPr>
            <a:r>
              <a:rPr lang="sr-Latn-RS" b="1" dirty="0"/>
              <a:t>Dvovratilni turbomlazni motor</a:t>
            </a:r>
          </a:p>
          <a:p>
            <a:pPr marL="800100" lvl="1" indent="-342900" defTabSz="342900">
              <a:buFontTx/>
              <a:buChar char="-"/>
            </a:pPr>
            <a:r>
              <a:rPr lang="sr-Latn-RS" b="1" dirty="0"/>
              <a:t>Turbomlazni motor sa dogrevnom komorom</a:t>
            </a:r>
          </a:p>
          <a:p>
            <a:pPr marL="800100" lvl="1" indent="-342900" defTabSz="342900">
              <a:buFontTx/>
              <a:buChar char="-"/>
            </a:pPr>
            <a:r>
              <a:rPr lang="sr-Latn-RS" b="1" dirty="0"/>
              <a:t>Turbofenski motor sa razdvojenim strujama</a:t>
            </a:r>
          </a:p>
          <a:p>
            <a:pPr marL="800100" lvl="1" indent="-342900" defTabSz="342900">
              <a:buFontTx/>
              <a:buChar char="-"/>
            </a:pPr>
            <a:r>
              <a:rPr lang="sr-Latn-RS" b="1" dirty="0"/>
              <a:t>Turbofenski motor sa zajedničkim strujama</a:t>
            </a:r>
          </a:p>
          <a:p>
            <a:pPr marL="800100" lvl="1" indent="-342900" defTabSz="342900">
              <a:buFontTx/>
              <a:buChar char="-"/>
            </a:pPr>
            <a:r>
              <a:rPr lang="sr-Latn-RS" b="1" dirty="0"/>
              <a:t>Turbofenski motor sa zajedničkim strujama i dogrevnom komorom</a:t>
            </a:r>
          </a:p>
          <a:p>
            <a:pPr marL="800100" lvl="1" indent="-342900" defTabSz="342900">
              <a:buFontTx/>
              <a:buChar char="-"/>
            </a:pPr>
            <a:r>
              <a:rPr lang="sr-Latn-RS" b="1" dirty="0"/>
              <a:t>Turboelisni </a:t>
            </a:r>
            <a:r>
              <a:rPr lang="sr-Latn-RS" b="1" dirty="0" smtClean="0"/>
              <a:t>motor</a:t>
            </a:r>
            <a:endParaRPr lang="sr-Latn-RS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 dpi="0" rotWithShape="1">
            <a:blip r:embed="rId2">
              <a:alphaModFix amt="60000"/>
            </a:blip>
            <a:srcRect/>
            <a:stretch>
              <a:fillRect b="-1730"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RS"/>
          </a:p>
        </p:txBody>
      </p:sp>
      <p:sp>
        <p:nvSpPr>
          <p:cNvPr id="6" name="Text Box 11"/>
          <p:cNvSpPr txBox="1">
            <a:spLocks noChangeArrowheads="1"/>
          </p:cNvSpPr>
          <p:nvPr/>
        </p:nvSpPr>
        <p:spPr bwMode="auto">
          <a:xfrm>
            <a:off x="180000" y="1078992"/>
            <a:ext cx="8784000" cy="5355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 defTabSz="342900"/>
            <a:r>
              <a:rPr lang="sr-Latn-R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SADRŽAJ PREDMETA</a:t>
            </a:r>
            <a:endParaRPr lang="en-US" sz="26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defTabSz="342900"/>
            <a:endParaRPr lang="sr-Latn-RS" sz="1600" b="1" dirty="0" smtClean="0"/>
          </a:p>
          <a:p>
            <a:pPr algn="ctr" defTabSz="342900"/>
            <a:r>
              <a:rPr lang="sr-Latn-RS" sz="2400" b="1" i="1" dirty="0" smtClean="0"/>
              <a:t>Parametrijska analiza IDEALNIH ciklusa turbinskih motora</a:t>
            </a:r>
          </a:p>
          <a:p>
            <a:pPr algn="ctr" defTabSz="342900"/>
            <a:r>
              <a:rPr lang="sr-Latn-RS" sz="2400" b="1" i="1" dirty="0" smtClean="0"/>
              <a:t>(design point analysis)</a:t>
            </a:r>
          </a:p>
          <a:p>
            <a:pPr defTabSz="342900"/>
            <a:endParaRPr lang="sr-Latn-RS" sz="1600" b="1" dirty="0" smtClean="0"/>
          </a:p>
          <a:p>
            <a:pPr marL="342900" indent="-342900" defTabSz="342900">
              <a:buFontTx/>
              <a:buChar char="-"/>
            </a:pPr>
            <a:r>
              <a:rPr lang="sr-Latn-RS" sz="2400" b="1" dirty="0" smtClean="0"/>
              <a:t>Proučavanje termodinamičkih promena radnog fluida (vazduh i produkti sagorevanja) pri strujanju kroz motor, primenom specijalizovanih softverskih paketa:</a:t>
            </a:r>
          </a:p>
          <a:p>
            <a:pPr marL="800100" lvl="1" indent="-342900" defTabSz="342900">
              <a:buFontTx/>
              <a:buChar char="-"/>
            </a:pPr>
            <a:r>
              <a:rPr lang="sr-Latn-RS" b="1" dirty="0"/>
              <a:t>Turbomlazni </a:t>
            </a:r>
            <a:r>
              <a:rPr lang="sr-Latn-RS" b="1" dirty="0" smtClean="0"/>
              <a:t>motor</a:t>
            </a:r>
          </a:p>
          <a:p>
            <a:pPr marL="800100" lvl="1" indent="-342900" defTabSz="342900">
              <a:buFontTx/>
              <a:buChar char="-"/>
            </a:pPr>
            <a:r>
              <a:rPr lang="sr-Latn-RS" b="1" dirty="0" smtClean="0"/>
              <a:t>Turbofenski motor</a:t>
            </a:r>
          </a:p>
          <a:p>
            <a:pPr marL="800100" lvl="1" indent="-342900" defTabSz="342900">
              <a:buFontTx/>
              <a:buChar char="-"/>
            </a:pPr>
            <a:r>
              <a:rPr lang="sr-Latn-RS" b="1" dirty="0" smtClean="0"/>
              <a:t>Turboelisni </a:t>
            </a:r>
            <a:r>
              <a:rPr lang="sr-Latn-RS" b="1" dirty="0"/>
              <a:t>motor</a:t>
            </a:r>
            <a:endParaRPr lang="sr-Latn-RS" b="1" dirty="0" smtClean="0"/>
          </a:p>
          <a:p>
            <a:pPr defTabSz="342900"/>
            <a:endParaRPr lang="sr-Latn-RS" sz="800" b="1" dirty="0" smtClean="0"/>
          </a:p>
          <a:p>
            <a:pPr marL="342900" indent="-342900" defTabSz="342900">
              <a:buFontTx/>
              <a:buChar char="-"/>
            </a:pPr>
            <a:r>
              <a:rPr lang="sr-Latn-RS" sz="2400" b="1" dirty="0" smtClean="0"/>
              <a:t>Analiza promene performansi idealnih motora sa promenom:</a:t>
            </a:r>
          </a:p>
          <a:p>
            <a:pPr marL="800100" lvl="1" indent="-342900" defTabSz="342900">
              <a:buFontTx/>
              <a:buChar char="-"/>
            </a:pPr>
            <a:r>
              <a:rPr lang="sr-Latn-RS" b="1" dirty="0" smtClean="0"/>
              <a:t>Uslova leta (</a:t>
            </a:r>
            <a:r>
              <a:rPr lang="sr-Latn-RS" b="1" i="1" dirty="0" smtClean="0"/>
              <a:t>Mahov broj, visina leta, atmosferski uslovi...</a:t>
            </a:r>
            <a:r>
              <a:rPr lang="sr-Latn-RS" b="1" dirty="0" smtClean="0"/>
              <a:t>)</a:t>
            </a:r>
          </a:p>
          <a:p>
            <a:pPr marL="800100" lvl="1" indent="-342900" defTabSz="342900">
              <a:buFontTx/>
              <a:buChar char="-"/>
            </a:pPr>
            <a:r>
              <a:rPr lang="sr-Latn-RS" b="1" dirty="0" smtClean="0"/>
              <a:t>Konstruktivnih ograničenja (</a:t>
            </a:r>
            <a:r>
              <a:rPr lang="sr-Latn-RS" b="1" i="1" dirty="0" smtClean="0"/>
              <a:t>temperatura na izlazu iz komore sagorevanja...</a:t>
            </a:r>
            <a:r>
              <a:rPr lang="sr-Latn-RS" b="1" dirty="0" smtClean="0"/>
              <a:t>)</a:t>
            </a:r>
          </a:p>
          <a:p>
            <a:pPr marL="800100" lvl="1" indent="-342900" defTabSz="342900">
              <a:buFontTx/>
              <a:buChar char="-"/>
            </a:pPr>
            <a:r>
              <a:rPr lang="sr-Latn-RS" b="1" dirty="0" smtClean="0"/>
              <a:t>Izabranih vrednosti konstruktivnih parametara (</a:t>
            </a:r>
            <a:r>
              <a:rPr lang="sr-Latn-RS" b="1" i="1" dirty="0" smtClean="0"/>
              <a:t>stepen sabijanja u kompresoru, stepen dvostrujnosti, stepen sabijanja u fenu...</a:t>
            </a:r>
            <a:r>
              <a:rPr lang="sr-Latn-RS" b="1" dirty="0" smtClean="0"/>
              <a:t>)</a:t>
            </a:r>
            <a:endParaRPr lang="sr-Latn-RS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 dpi="0" rotWithShape="1">
            <a:blip r:embed="rId2">
              <a:alphaModFix amt="60000"/>
            </a:blip>
            <a:srcRect/>
            <a:stretch>
              <a:fillRect b="-1730"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RS"/>
          </a:p>
        </p:txBody>
      </p:sp>
      <p:sp>
        <p:nvSpPr>
          <p:cNvPr id="6" name="Text Box 11"/>
          <p:cNvSpPr txBox="1">
            <a:spLocks noChangeArrowheads="1"/>
          </p:cNvSpPr>
          <p:nvPr/>
        </p:nvSpPr>
        <p:spPr bwMode="auto">
          <a:xfrm>
            <a:off x="180974" y="1080000"/>
            <a:ext cx="8784000" cy="57246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 defTabSz="342900"/>
            <a:r>
              <a:rPr lang="sr-Latn-R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SADRŽAJ PREDMETA</a:t>
            </a:r>
            <a:endParaRPr lang="en-US" sz="26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defTabSz="342900"/>
            <a:endParaRPr lang="sr-Latn-RS" sz="1600" b="1" dirty="0" smtClean="0"/>
          </a:p>
          <a:p>
            <a:pPr algn="ctr" defTabSz="342900"/>
            <a:r>
              <a:rPr lang="sr-Latn-RS" sz="2400" b="1" i="1" dirty="0" smtClean="0"/>
              <a:t>Parametrijska analiza REALNIH ciklusa turbinskih motora</a:t>
            </a:r>
          </a:p>
          <a:p>
            <a:pPr algn="ctr" defTabSz="342900"/>
            <a:r>
              <a:rPr lang="sr-Latn-RS" sz="2400" b="1" i="1" dirty="0" smtClean="0"/>
              <a:t>(design point analysis)</a:t>
            </a:r>
          </a:p>
          <a:p>
            <a:pPr defTabSz="342900"/>
            <a:endParaRPr lang="sr-Latn-RS" sz="1600" b="1" dirty="0" smtClean="0"/>
          </a:p>
          <a:p>
            <a:pPr marL="342900" indent="-342900" defTabSz="342900">
              <a:buFontTx/>
              <a:buChar char="-"/>
            </a:pPr>
            <a:r>
              <a:rPr lang="sr-Latn-RS" sz="2400" b="1" dirty="0" smtClean="0"/>
              <a:t>Efikasnosti osnovnih komponenata turbinskih motora:</a:t>
            </a:r>
          </a:p>
          <a:p>
            <a:pPr marL="800100" lvl="1" indent="-342900" defTabSz="342900">
              <a:buFontTx/>
              <a:buChar char="-"/>
            </a:pPr>
            <a:r>
              <a:rPr lang="sr-Latn-RS" b="1" dirty="0" smtClean="0"/>
              <a:t>Uvodnik</a:t>
            </a:r>
          </a:p>
          <a:p>
            <a:pPr marL="800100" lvl="1" indent="-342900" defTabSz="342900">
              <a:buFontTx/>
              <a:buChar char="-"/>
            </a:pPr>
            <a:r>
              <a:rPr lang="sr-Latn-RS" b="1" dirty="0" smtClean="0"/>
              <a:t>Kompresor</a:t>
            </a:r>
          </a:p>
          <a:p>
            <a:pPr marL="800100" lvl="1" indent="-342900" defTabSz="342900">
              <a:buFontTx/>
              <a:buChar char="-"/>
            </a:pPr>
            <a:r>
              <a:rPr lang="sr-Latn-RS" b="1" dirty="0" smtClean="0"/>
              <a:t>Komora sagorevanja</a:t>
            </a:r>
          </a:p>
          <a:p>
            <a:pPr marL="800100" lvl="1" indent="-342900" defTabSz="342900">
              <a:buFontTx/>
              <a:buChar char="-"/>
            </a:pPr>
            <a:r>
              <a:rPr lang="sr-Latn-RS" b="1" dirty="0" smtClean="0"/>
              <a:t>Turbina</a:t>
            </a:r>
          </a:p>
          <a:p>
            <a:pPr marL="800100" lvl="1" indent="-342900" defTabSz="342900">
              <a:buFontTx/>
              <a:buChar char="-"/>
            </a:pPr>
            <a:r>
              <a:rPr lang="sr-Latn-RS" b="1" dirty="0" smtClean="0"/>
              <a:t>Mlaznik</a:t>
            </a:r>
          </a:p>
          <a:p>
            <a:pPr defTabSz="342900"/>
            <a:endParaRPr lang="sr-Latn-RS" sz="800" b="1" dirty="0" smtClean="0"/>
          </a:p>
          <a:p>
            <a:pPr marL="342900" indent="-342900" defTabSz="342900">
              <a:buFontTx/>
              <a:buChar char="-"/>
            </a:pPr>
            <a:r>
              <a:rPr lang="sr-Latn-RS" sz="2400" b="1" dirty="0" smtClean="0"/>
              <a:t>Analiza promene performansi realnih motora sa promenom:</a:t>
            </a:r>
          </a:p>
          <a:p>
            <a:pPr marL="800100" lvl="1" indent="-342900" defTabSz="342900">
              <a:buFontTx/>
              <a:buChar char="-"/>
            </a:pPr>
            <a:r>
              <a:rPr lang="sr-Latn-RS" b="1" dirty="0" smtClean="0"/>
              <a:t>Uslova leta (</a:t>
            </a:r>
            <a:r>
              <a:rPr lang="sr-Latn-RS" b="1" i="1" dirty="0" smtClean="0"/>
              <a:t>Mahov broj, visina leta, atmosferski uslovi...</a:t>
            </a:r>
            <a:r>
              <a:rPr lang="sr-Latn-RS" b="1" dirty="0" smtClean="0"/>
              <a:t>)</a:t>
            </a:r>
          </a:p>
          <a:p>
            <a:pPr marL="800100" lvl="1" indent="-342900" defTabSz="342900">
              <a:buFontTx/>
              <a:buChar char="-"/>
            </a:pPr>
            <a:r>
              <a:rPr lang="sr-Latn-RS" b="1" dirty="0" smtClean="0"/>
              <a:t>Konstruktivnih ograničenja (</a:t>
            </a:r>
            <a:r>
              <a:rPr lang="sr-Latn-RS" b="1" i="1" dirty="0" smtClean="0"/>
              <a:t>temperatura na izlazu iz komore sagorevanja...</a:t>
            </a:r>
            <a:r>
              <a:rPr lang="sr-Latn-RS" b="1" dirty="0" smtClean="0"/>
              <a:t>)</a:t>
            </a:r>
          </a:p>
          <a:p>
            <a:pPr marL="800100" lvl="1" indent="-342900" defTabSz="342900">
              <a:buFontTx/>
              <a:buChar char="-"/>
            </a:pPr>
            <a:r>
              <a:rPr lang="sr-Latn-RS" b="1" dirty="0" smtClean="0"/>
              <a:t>Izabranih vrednosti konstruktivnih parametara (</a:t>
            </a:r>
            <a:r>
              <a:rPr lang="sr-Latn-RS" b="1" i="1" dirty="0" smtClean="0"/>
              <a:t>stepen sabijanja u kompresoru, stepen dvostrujnosti, stepen sabijanja u fenu...</a:t>
            </a:r>
            <a:r>
              <a:rPr lang="sr-Latn-RS" b="1" dirty="0" smtClean="0"/>
              <a:t>)</a:t>
            </a:r>
          </a:p>
          <a:p>
            <a:pPr marL="800100" lvl="1" indent="-342900" defTabSz="342900">
              <a:buFontTx/>
              <a:buChar char="-"/>
            </a:pPr>
            <a:r>
              <a:rPr lang="sr-Latn-RS" b="1" dirty="0" smtClean="0"/>
              <a:t>Efikasnosti osnovnih komponenata turbinskih motora (</a:t>
            </a:r>
            <a:r>
              <a:rPr lang="sr-Latn-RS" b="1" i="1" dirty="0" smtClean="0"/>
              <a:t>uvodnik, kompresor, komora sagorevanja, turbina, mlaznik</a:t>
            </a:r>
            <a:r>
              <a:rPr lang="sr-Latn-RS" b="1" dirty="0" smtClean="0"/>
              <a:t>)</a:t>
            </a:r>
            <a:endParaRPr lang="sr-Latn-RS" b="1" dirty="0"/>
          </a:p>
        </p:txBody>
      </p:sp>
    </p:spTree>
    <p:extLst>
      <p:ext uri="{BB962C8B-B14F-4D97-AF65-F5344CB8AC3E}">
        <p14:creationId xmlns:p14="http://schemas.microsoft.com/office/powerpoint/2010/main" val="26423241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 dpi="0" rotWithShape="1">
            <a:blip r:embed="rId2">
              <a:alphaModFix amt="60000"/>
            </a:blip>
            <a:srcRect/>
            <a:stretch>
              <a:fillRect b="-1730"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RS"/>
          </a:p>
        </p:txBody>
      </p:sp>
      <p:sp>
        <p:nvSpPr>
          <p:cNvPr id="3" name="Text Box 11"/>
          <p:cNvSpPr txBox="1">
            <a:spLocks noChangeArrowheads="1"/>
          </p:cNvSpPr>
          <p:nvPr/>
        </p:nvSpPr>
        <p:spPr bwMode="auto">
          <a:xfrm>
            <a:off x="180000" y="1080000"/>
            <a:ext cx="8784000" cy="40934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 defTabSz="342900"/>
            <a:r>
              <a:rPr lang="sr-Latn-R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SADRŽAJ PREDMETA</a:t>
            </a:r>
            <a:endParaRPr lang="en-US" sz="26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defTabSz="342900"/>
            <a:endParaRPr lang="sr-Latn-RS" sz="1600" b="1" dirty="0" smtClean="0"/>
          </a:p>
          <a:p>
            <a:pPr algn="ctr" defTabSz="342900"/>
            <a:r>
              <a:rPr lang="sr-Latn-RS" sz="2400" b="1" i="1" dirty="0" smtClean="0"/>
              <a:t>Analiza performansi turbinskih motora</a:t>
            </a:r>
          </a:p>
          <a:p>
            <a:pPr algn="ctr" defTabSz="342900"/>
            <a:r>
              <a:rPr lang="sr-Latn-RS" sz="2400" b="1" i="1" dirty="0" smtClean="0"/>
              <a:t>(off-design </a:t>
            </a:r>
            <a:r>
              <a:rPr lang="sr-Latn-RS" sz="2400" b="1" i="1" dirty="0"/>
              <a:t>analysis)</a:t>
            </a:r>
          </a:p>
          <a:p>
            <a:pPr defTabSz="342900"/>
            <a:endParaRPr lang="sr-Latn-RS" sz="1600" b="1" dirty="0" smtClean="0"/>
          </a:p>
          <a:p>
            <a:pPr marL="342900" indent="-342900" defTabSz="342900">
              <a:buFontTx/>
              <a:buChar char="-"/>
            </a:pPr>
            <a:r>
              <a:rPr lang="sr-Latn-RS" sz="2400" b="1" dirty="0" smtClean="0"/>
              <a:t>Analiza promene performansi motora pri promeni:</a:t>
            </a:r>
          </a:p>
          <a:p>
            <a:pPr marL="800100" lvl="1" indent="-342900" defTabSz="342900">
              <a:buFontTx/>
              <a:buChar char="-"/>
            </a:pPr>
            <a:r>
              <a:rPr lang="sr-Latn-RS" b="1" dirty="0" smtClean="0"/>
              <a:t>Uslova leta (</a:t>
            </a:r>
            <a:r>
              <a:rPr lang="sr-Latn-RS" b="1" i="1" dirty="0" smtClean="0"/>
              <a:t>Mahov broj, visina leta, atmosferski uslovi</a:t>
            </a:r>
            <a:r>
              <a:rPr lang="sr-Latn-RS" b="1" dirty="0" smtClean="0"/>
              <a:t>),</a:t>
            </a:r>
          </a:p>
          <a:p>
            <a:pPr marL="800100" lvl="1" indent="-342900" defTabSz="342900">
              <a:buFontTx/>
              <a:buChar char="-"/>
            </a:pPr>
            <a:r>
              <a:rPr lang="sr-Latn-RS" b="1" dirty="0" smtClean="0"/>
              <a:t>Položaja ručice gasa (</a:t>
            </a:r>
            <a:r>
              <a:rPr lang="sr-Latn-RS" b="1" i="1" dirty="0" smtClean="0"/>
              <a:t>throttle setting</a:t>
            </a:r>
            <a:r>
              <a:rPr lang="sr-Latn-RS" b="1" dirty="0" smtClean="0"/>
              <a:t>).</a:t>
            </a:r>
          </a:p>
          <a:p>
            <a:pPr defTabSz="342900"/>
            <a:endParaRPr lang="sr-Latn-RS" sz="800" b="1" dirty="0" smtClean="0"/>
          </a:p>
          <a:p>
            <a:pPr defTabSz="342900"/>
            <a:r>
              <a:rPr lang="sr-Latn-RS" sz="2400" b="1" dirty="0" smtClean="0"/>
              <a:t>-	Mape performansi komponenata motora.</a:t>
            </a:r>
          </a:p>
          <a:p>
            <a:pPr defTabSz="342900"/>
            <a:endParaRPr lang="sr-Latn-RS" sz="800" b="1" dirty="0" smtClean="0"/>
          </a:p>
          <a:p>
            <a:pPr defTabSz="342900"/>
            <a:r>
              <a:rPr lang="sr-Latn-RS" sz="2400" b="1" dirty="0" smtClean="0"/>
              <a:t>-	Referentne i korigovane vrednosti parametara performansi.</a:t>
            </a:r>
          </a:p>
          <a:p>
            <a:pPr defTabSz="342900"/>
            <a:endParaRPr lang="sr-Latn-RS" sz="800" b="1" dirty="0" smtClean="0"/>
          </a:p>
          <a:p>
            <a:pPr defTabSz="342900"/>
            <a:r>
              <a:rPr lang="sr-Latn-RS" sz="2400" b="1" dirty="0" smtClean="0"/>
              <a:t>-	Poređenje performansi turbinskih motora.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 dpi="0" rotWithShape="1">
            <a:blip r:embed="rId2">
              <a:alphaModFix amt="60000"/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RS"/>
          </a:p>
        </p:txBody>
      </p:sp>
      <p:sp>
        <p:nvSpPr>
          <p:cNvPr id="3" name="Text Box 11"/>
          <p:cNvSpPr txBox="1">
            <a:spLocks noChangeArrowheads="1"/>
          </p:cNvSpPr>
          <p:nvPr/>
        </p:nvSpPr>
        <p:spPr bwMode="auto">
          <a:xfrm>
            <a:off x="180000" y="1080000"/>
            <a:ext cx="8784000" cy="56015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 defTabSz="342900"/>
            <a:r>
              <a:rPr lang="sr-Latn-R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SADRŽAJ PREDMETA</a:t>
            </a:r>
            <a:endParaRPr lang="en-US" sz="26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defTabSz="342900"/>
            <a:endParaRPr lang="sr-Latn-RS" sz="1600" b="1" dirty="0" smtClean="0"/>
          </a:p>
          <a:p>
            <a:pPr algn="ctr" defTabSz="342900"/>
            <a:r>
              <a:rPr lang="sr-Latn-RS" sz="2400" b="1" i="1" dirty="0" smtClean="0"/>
              <a:t>Operativna upotreba motora</a:t>
            </a:r>
            <a:endParaRPr lang="sr-Latn-RS" sz="2400" b="1" i="1" dirty="0"/>
          </a:p>
          <a:p>
            <a:pPr defTabSz="342900"/>
            <a:endParaRPr lang="sr-Latn-RS" sz="1600" b="1" dirty="0" smtClean="0"/>
          </a:p>
          <a:p>
            <a:pPr marL="342900" indent="-342900" defTabSz="342900">
              <a:buFontTx/>
              <a:buChar char="-"/>
            </a:pPr>
            <a:r>
              <a:rPr lang="sr-Latn-RS" sz="2400" b="1" dirty="0" smtClean="0"/>
              <a:t>Prikazivanje performansi u uputstvima proizvođača motora.</a:t>
            </a:r>
          </a:p>
          <a:p>
            <a:pPr marL="800100" lvl="1" indent="-342900" defTabSz="342900">
              <a:buFontTx/>
              <a:buChar char="-"/>
            </a:pPr>
            <a:r>
              <a:rPr lang="sr-Latn-RS" b="1" dirty="0" smtClean="0"/>
              <a:t>Maksimalni potisak motora na poletanju,</a:t>
            </a:r>
          </a:p>
          <a:p>
            <a:pPr marL="800100" lvl="1" indent="-342900" defTabSz="342900">
              <a:buFontTx/>
              <a:buChar char="-"/>
            </a:pPr>
            <a:r>
              <a:rPr lang="sr-Latn-RS" b="1" dirty="0" smtClean="0"/>
              <a:t>Ocenjene vrednosti potiska na poletanju,</a:t>
            </a:r>
          </a:p>
          <a:p>
            <a:pPr marL="800100" lvl="1" indent="-342900" defTabSz="342900">
              <a:buFontTx/>
              <a:buChar char="-"/>
            </a:pPr>
            <a:r>
              <a:rPr lang="sr-Latn-RS" b="1" dirty="0" smtClean="0"/>
              <a:t>Generalizovani potisak motora.</a:t>
            </a:r>
          </a:p>
          <a:p>
            <a:pPr defTabSz="342900"/>
            <a:endParaRPr lang="sr-Latn-RS" sz="800" b="1" dirty="0" smtClean="0"/>
          </a:p>
          <a:p>
            <a:pPr marL="342900" indent="-342900" defTabSz="342900">
              <a:buFontTx/>
              <a:buChar char="-"/>
            </a:pPr>
            <a:r>
              <a:rPr lang="sr-Latn-RS" sz="2400" b="1" dirty="0" smtClean="0"/>
              <a:t>Margina </a:t>
            </a:r>
            <a:r>
              <a:rPr lang="sr-Latn-RS" sz="2400" b="1" dirty="0"/>
              <a:t>temperature izduvnih </a:t>
            </a:r>
            <a:r>
              <a:rPr lang="sr-Latn-RS" sz="2400" b="1" dirty="0" smtClean="0"/>
              <a:t>gasova (</a:t>
            </a:r>
            <a:r>
              <a:rPr lang="sr-Latn-RS" sz="2400" b="1" i="1" dirty="0" smtClean="0"/>
              <a:t>EGTM – Exhaust Gas </a:t>
            </a:r>
            <a:r>
              <a:rPr lang="sr-Latn-RS" sz="2400" b="1" i="1" dirty="0"/>
              <a:t>Temperature Margin</a:t>
            </a:r>
            <a:r>
              <a:rPr lang="sr-Latn-RS" sz="2400" b="1" dirty="0" smtClean="0"/>
              <a:t>).</a:t>
            </a:r>
          </a:p>
          <a:p>
            <a:pPr marL="342900" indent="-342900" defTabSz="342900">
              <a:buFontTx/>
              <a:buChar char="-"/>
            </a:pPr>
            <a:endParaRPr lang="sr-Latn-RS" sz="800" b="1" dirty="0" smtClean="0"/>
          </a:p>
          <a:p>
            <a:pPr marL="342900" indent="-342900" defTabSz="342900">
              <a:buFontTx/>
              <a:buChar char="-"/>
            </a:pPr>
            <a:r>
              <a:rPr lang="sr-Latn-RS" sz="2400" b="1" dirty="0" smtClean="0"/>
              <a:t>Ograničenje temperature okolnog vazduha (</a:t>
            </a:r>
            <a:r>
              <a:rPr lang="sr-Latn-RS" sz="2400" b="1" i="1" dirty="0" smtClean="0"/>
              <a:t>OATL – Outside Air Temperature Limit</a:t>
            </a:r>
            <a:r>
              <a:rPr lang="sr-Latn-RS" sz="2400" b="1" dirty="0" smtClean="0"/>
              <a:t>).</a:t>
            </a:r>
          </a:p>
          <a:p>
            <a:pPr defTabSz="342900"/>
            <a:endParaRPr lang="sr-Latn-RS" sz="800" b="1" dirty="0" smtClean="0"/>
          </a:p>
          <a:p>
            <a:pPr marL="342900" indent="-342900" defTabSz="342900">
              <a:buFontTx/>
              <a:buChar char="-"/>
            </a:pPr>
            <a:r>
              <a:rPr lang="sr-Latn-RS" sz="2400" b="1" dirty="0" smtClean="0"/>
              <a:t>Metode za smanjenje potiska na poletanju (</a:t>
            </a:r>
            <a:r>
              <a:rPr lang="sr-Latn-RS" sz="2400" b="1" i="1" dirty="0" smtClean="0"/>
              <a:t>Thrust Derate, Assumed temperature method</a:t>
            </a:r>
            <a:r>
              <a:rPr lang="sr-Latn-RS" sz="2400" b="1" dirty="0" smtClean="0"/>
              <a:t>).</a:t>
            </a:r>
          </a:p>
          <a:p>
            <a:pPr marL="342900" indent="-342900" defTabSz="342900">
              <a:buFontTx/>
              <a:buChar char="-"/>
            </a:pPr>
            <a:endParaRPr lang="sr-Latn-RS" sz="800" b="1" dirty="0" smtClean="0"/>
          </a:p>
          <a:p>
            <a:pPr marL="342900" indent="-342900" defTabSz="342900">
              <a:buFontTx/>
              <a:buChar char="-"/>
            </a:pPr>
            <a:r>
              <a:rPr lang="sr-Latn-RS" sz="2400" b="1" dirty="0" smtClean="0"/>
              <a:t>Stepen radnog opterećenja motora (</a:t>
            </a:r>
            <a:r>
              <a:rPr lang="sr-Latn-RS" sz="2400" b="1" i="1" dirty="0" smtClean="0"/>
              <a:t>Engine Severity</a:t>
            </a:r>
            <a:r>
              <a:rPr lang="sr-Latn-RS" sz="2400" b="1" dirty="0" smtClean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4098509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358</TotalTime>
  <Words>304</Words>
  <Application>Microsoft Office PowerPoint</Application>
  <PresentationFormat>On-screen Show (4:3)</PresentationFormat>
  <Paragraphs>93</Paragraphs>
  <Slides>6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0" baseType="lpstr">
      <vt:lpstr>Arial</vt:lpstr>
      <vt:lpstr>Calibri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Ljubisa</dc:creator>
  <cp:lastModifiedBy>Branko</cp:lastModifiedBy>
  <cp:revision>29</cp:revision>
  <dcterms:created xsi:type="dcterms:W3CDTF">2017-09-22T07:31:01Z</dcterms:created>
  <dcterms:modified xsi:type="dcterms:W3CDTF">2021-01-28T16:00:18Z</dcterms:modified>
</cp:coreProperties>
</file>