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60" r:id="rId3"/>
    <p:sldId id="266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5CCF98-2B3D-43F0-83A5-4B35556C92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19" y="205428"/>
            <a:ext cx="5079365" cy="7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7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4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477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73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2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55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12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8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2D32C-3955-47B2-8C3A-F19E9061D5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0" y="6340248"/>
            <a:ext cx="2973238" cy="445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070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2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12DDD56-B897-44F2-9975-2EF951B7DD1A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1E436-BCA0-4A1A-AE83-F4AC7D59E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57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  <p:sldLayoutId id="21474837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319130"/>
            <a:ext cx="8545637" cy="3723861"/>
          </a:xfrm>
        </p:spPr>
        <p:txBody>
          <a:bodyPr>
            <a:normAutofit fontScale="90000"/>
          </a:bodyPr>
          <a:lstStyle/>
          <a:p>
            <a:r>
              <a:rPr lang="sr-Cyrl-RS" sz="68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US" sz="6800" b="1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58A5190-BC2B-49D6-ACD9-57FAE67BA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6268278"/>
            <a:ext cx="8825658" cy="357809"/>
          </a:xfrm>
        </p:spPr>
        <p:txBody>
          <a:bodyPr>
            <a:normAutofit fontScale="92500" lnSpcReduction="10000"/>
          </a:bodyPr>
          <a:lstStyle/>
          <a:p>
            <a:r>
              <a:rPr lang="sr-Cyrl-RS" b="1" dirty="0">
                <a:solidFill>
                  <a:schemeClr val="tx1"/>
                </a:solidFill>
              </a:rPr>
              <a:t>ИЗБОРНИ ПРЕДМЕТ – </a:t>
            </a:r>
            <a:r>
              <a:rPr lang="sr-Latn-RS" b="1" dirty="0">
                <a:solidFill>
                  <a:schemeClr val="tx1"/>
                </a:solidFill>
              </a:rPr>
              <a:t>Iv </a:t>
            </a:r>
            <a:r>
              <a:rPr lang="sr-Cyrl-RS" b="1" dirty="0">
                <a:solidFill>
                  <a:schemeClr val="tx1"/>
                </a:solidFill>
              </a:rPr>
              <a:t>СЕМЕСТАР, МОДУЛ: ВОДНИ САОБРАЋАЈ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80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177299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42052"/>
            <a:ext cx="8946541" cy="440634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sr-Cyrl-RS" dirty="0"/>
              <a:t>Основни циљ предмета је упознавање студената са принципима пословања предузећа у тржишној привреди. </a:t>
            </a:r>
          </a:p>
          <a:p>
            <a:pPr>
              <a:spcAft>
                <a:spcPts val="6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buNone/>
            </a:pPr>
            <a:r>
              <a:rPr lang="sr-Cyrl-RS" dirty="0"/>
              <a:t>	1. Појам и основне карактеристике предузећа. Подела 					предузећа према величини.</a:t>
            </a:r>
          </a:p>
          <a:p>
            <a:pPr marL="0" indent="0">
              <a:buNone/>
            </a:pPr>
            <a:r>
              <a:rPr lang="sr-Cyrl-RS" dirty="0"/>
              <a:t>	2. Карактеристике ортачког и командитног друштва, 	друштва 			са ограниченом одговорношћу и акционарског друштва.</a:t>
            </a:r>
            <a:endParaRPr lang="sr-Latn-RS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3. </a:t>
            </a:r>
            <a:r>
              <a:rPr lang="sr-Cyrl-RS" dirty="0"/>
              <a:t>Јавна добра и јавна предузећа. </a:t>
            </a:r>
          </a:p>
          <a:p>
            <a:pPr marL="0" indent="0">
              <a:buNone/>
            </a:pPr>
            <a:r>
              <a:rPr lang="sr-Cyrl-RS" dirty="0"/>
              <a:t>	4. Ефикасност и ефективност предузећа.</a:t>
            </a:r>
          </a:p>
          <a:p>
            <a:pPr marL="0" indent="0">
              <a:buNone/>
            </a:pPr>
            <a:r>
              <a:rPr lang="sr-Cyrl-RS" dirty="0"/>
              <a:t>	5. Окружење предузећа.</a:t>
            </a:r>
          </a:p>
          <a:p>
            <a:pPr marL="0" indent="0">
              <a:buNone/>
            </a:pPr>
            <a:r>
              <a:rPr lang="sr-Cyrl-RS" dirty="0"/>
              <a:t>	6. Трошкови предузећа.</a:t>
            </a:r>
            <a:endParaRPr lang="sr-Latn-RS" dirty="0"/>
          </a:p>
          <a:p>
            <a:pPr marL="0" indent="0">
              <a:spcAft>
                <a:spcPts val="600"/>
              </a:spcAft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99635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1177299"/>
          </a:xfrm>
        </p:spPr>
        <p:txBody>
          <a:bodyPr/>
          <a:lstStyle/>
          <a:p>
            <a:r>
              <a:rPr lang="sr-Cyrl-RS" sz="3500" b="1" dirty="0">
                <a:solidFill>
                  <a:schemeClr val="tx1"/>
                </a:solidFill>
              </a:rPr>
              <a:t>Пословна економика са елементима управљања финансијама</a:t>
            </a:r>
            <a:endParaRPr lang="en-GB" sz="35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42052"/>
            <a:ext cx="8946541" cy="4406348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sr-Cyrl-RS" dirty="0"/>
              <a:t>На предавањима се теоријски обрађују следеће теме:</a:t>
            </a:r>
          </a:p>
          <a:p>
            <a:pPr marL="0" indent="0">
              <a:buNone/>
            </a:pPr>
            <a:r>
              <a:rPr lang="sr-Cyrl-RS" dirty="0"/>
              <a:t>	7. Екстерни трошкови предузећа. </a:t>
            </a:r>
          </a:p>
          <a:p>
            <a:pPr marL="0" indent="0">
              <a:buNone/>
            </a:pPr>
            <a:r>
              <a:rPr lang="sr-Cyrl-RS" dirty="0"/>
              <a:t>	8. Финансијски извештаји предузећа: биланс стања и биланс 			успеха. </a:t>
            </a:r>
          </a:p>
          <a:p>
            <a:pPr marL="0" indent="0">
              <a:buNone/>
            </a:pPr>
            <a:r>
              <a:rPr lang="sr-Cyrl-RS" dirty="0"/>
              <a:t>	9. Показатељи финансијске анализе: ликвидност и 						рентабилност. Пословни и финансијски левериџ. </a:t>
            </a:r>
            <a:endParaRPr lang="sr-Latn-RS" sz="1400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10. </a:t>
            </a:r>
            <a:r>
              <a:rPr lang="sr-Cyrl-RS" dirty="0"/>
              <a:t>Временска вредност новца. Номиналне и реалне величине.</a:t>
            </a:r>
            <a:endParaRPr lang="sr-Latn-RS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11. </a:t>
            </a:r>
            <a:r>
              <a:rPr lang="sr-Cyrl-RS" dirty="0"/>
              <a:t>Инвестиције и извори финансирања инвестиција</a:t>
            </a:r>
            <a:endParaRPr lang="sr-Latn-RS" sz="1400" dirty="0"/>
          </a:p>
          <a:p>
            <a:pPr marL="0" indent="0">
              <a:buNone/>
            </a:pPr>
            <a:r>
              <a:rPr lang="sr-Cyrl-RS" dirty="0"/>
              <a:t>	</a:t>
            </a:r>
            <a:r>
              <a:rPr lang="sr-Latn-RS" dirty="0"/>
              <a:t>12. </a:t>
            </a:r>
            <a:r>
              <a:rPr lang="sr-Cyrl-RS" dirty="0"/>
              <a:t>Анализа новчаних токова и методе вредновања 						инвестиционих пројеката.</a:t>
            </a:r>
            <a:endParaRPr lang="sr-Latn-RS" dirty="0"/>
          </a:p>
          <a:p>
            <a:pPr lvl="0">
              <a:spcAft>
                <a:spcPts val="600"/>
              </a:spcAft>
              <a:buClr>
                <a:srgbClr val="0F6FC6"/>
              </a:buClr>
            </a:pPr>
            <a:r>
              <a:rPr lang="sr-Cyrl-RS" dirty="0">
                <a:solidFill>
                  <a:prstClr val="white"/>
                </a:solidFill>
              </a:rPr>
              <a:t>Студенти полажу одабрана поглавља из предложене литературе.</a:t>
            </a:r>
            <a:endParaRPr lang="sr-Cyrl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132628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B583-5A60-4701-84D6-0B97184D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012"/>
          </a:xfrm>
        </p:spPr>
        <p:txBody>
          <a:bodyPr/>
          <a:lstStyle/>
          <a:p>
            <a:r>
              <a:rPr lang="sr-Cyrl-RS" b="1" dirty="0">
                <a:solidFill>
                  <a:schemeClr val="tx1"/>
                </a:solidFill>
              </a:rPr>
              <a:t>Литература и наставници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874C0-ECF7-4B1E-AEB0-F663657BB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30018"/>
            <a:ext cx="8946541" cy="461838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300"/>
              </a:spcAft>
            </a:pPr>
            <a:r>
              <a:rPr lang="sr-Cyrl-RS" sz="2200" dirty="0"/>
              <a:t>Литература су одабрана поглавља из уџбеника: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r-Cyrl-RS" sz="2200" dirty="0"/>
              <a:t>	Б. Пауновић, „</a:t>
            </a:r>
            <a:r>
              <a:rPr lang="sr-Cyrl-RS" sz="2200" b="1" dirty="0"/>
              <a:t>Економика предузећа – предузеће, окружење и 	улагања</a:t>
            </a:r>
            <a:r>
              <a:rPr lang="sr-Cyrl-RS" sz="2200" dirty="0"/>
              <a:t>“, Економски факултет, 2012. година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sr-Cyrl-RS" sz="2200" dirty="0"/>
              <a:t>	М. Тодоровић, М. Инванишевић, </a:t>
            </a:r>
            <a:r>
              <a:rPr lang="sr-Latn-RS" sz="2200" dirty="0"/>
              <a:t>„</a:t>
            </a:r>
            <a:r>
              <a:rPr lang="sr-Cyrl-RS" sz="2200" b="1" dirty="0"/>
              <a:t>Пословне финансије</a:t>
            </a:r>
            <a:r>
              <a:rPr lang="sr-Latn-CS" sz="2200" dirty="0"/>
              <a:t>“, </a:t>
            </a:r>
            <a:r>
              <a:rPr lang="sr-Cyrl-RS" sz="2200" dirty="0"/>
              <a:t>	Економски факултет, 2018. година </a:t>
            </a:r>
          </a:p>
          <a:p>
            <a:pPr lvl="0">
              <a:spcAft>
                <a:spcPts val="300"/>
              </a:spcAft>
              <a:buClr>
                <a:srgbClr val="0F6FC6"/>
              </a:buClr>
            </a:pPr>
            <a:r>
              <a:rPr lang="sr-Cyrl-RS" sz="2200" dirty="0">
                <a:solidFill>
                  <a:prstClr val="white"/>
                </a:solidFill>
              </a:rPr>
              <a:t>За додатне информације и сва питања студенти се могу обратити предметним наставницима:</a:t>
            </a:r>
          </a:p>
          <a:p>
            <a:pPr marL="0" lv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Јелица Петровић-Вујачић</a:t>
            </a:r>
            <a:r>
              <a:rPr lang="sr-Cyrl-RS" sz="2200" dirty="0">
                <a:solidFill>
                  <a:prstClr val="white"/>
                </a:solidFill>
              </a:rPr>
              <a:t>, редовни професор, кабинет 006, </a:t>
            </a:r>
            <a:r>
              <a:rPr lang="sr-Latn-RS" sz="2200" dirty="0">
                <a:solidFill>
                  <a:prstClr val="white"/>
                </a:solidFill>
              </a:rPr>
              <a:t>	e-mail: </a:t>
            </a:r>
            <a:r>
              <a:rPr lang="sr-Latn-RS" sz="2200" b="1" dirty="0">
                <a:solidFill>
                  <a:prstClr val="white"/>
                </a:solidFill>
              </a:rPr>
              <a:t>j.petrovic@sf.bg.ac.rs</a:t>
            </a:r>
            <a:endParaRPr lang="sr-Cyrl-RS" sz="2200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Снежана Каплановић</a:t>
            </a:r>
            <a:r>
              <a:rPr lang="sr-Cyrl-RS" sz="2200" dirty="0">
                <a:solidFill>
                  <a:prstClr val="white"/>
                </a:solidFill>
              </a:rPr>
              <a:t>, ванредни професор, кабинет 06, </a:t>
            </a:r>
            <a:r>
              <a:rPr lang="sr-Latn-RS" sz="2200" dirty="0">
                <a:solidFill>
                  <a:prstClr val="white"/>
                </a:solidFill>
              </a:rPr>
              <a:t>	e-mail: </a:t>
            </a:r>
            <a:r>
              <a:rPr lang="sr-Latn-RS" sz="2200" b="1" dirty="0">
                <a:solidFill>
                  <a:prstClr val="white"/>
                </a:solidFill>
              </a:rPr>
              <a:t>s.kaplanovic@sf.bg.ac.rs</a:t>
            </a:r>
            <a:endParaRPr lang="sr-Cyrl-RS" sz="2200" b="1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Clr>
                <a:srgbClr val="0F6FC6"/>
              </a:buClr>
              <a:buNone/>
            </a:pPr>
            <a:r>
              <a:rPr lang="sr-Cyrl-RS" sz="2200" dirty="0">
                <a:solidFill>
                  <a:prstClr val="white"/>
                </a:solidFill>
              </a:rPr>
              <a:t>	</a:t>
            </a:r>
            <a:r>
              <a:rPr lang="sr-Cyrl-RS" sz="2200" b="1" dirty="0">
                <a:solidFill>
                  <a:prstClr val="white"/>
                </a:solidFill>
              </a:rPr>
              <a:t>др Марко Миљковић</a:t>
            </a:r>
            <a:r>
              <a:rPr lang="sr-Cyrl-RS" sz="2200" dirty="0">
                <a:solidFill>
                  <a:prstClr val="white"/>
                </a:solidFill>
              </a:rPr>
              <a:t>, доцент, кабинет </a:t>
            </a:r>
            <a:r>
              <a:rPr lang="sr-Latn-RS" sz="2200" dirty="0">
                <a:solidFill>
                  <a:prstClr val="white"/>
                </a:solidFill>
              </a:rPr>
              <a:t>513</a:t>
            </a:r>
            <a:r>
              <a:rPr lang="sr-Cyrl-RS" sz="2200" dirty="0">
                <a:solidFill>
                  <a:prstClr val="white"/>
                </a:solidFill>
              </a:rPr>
              <a:t>, </a:t>
            </a:r>
            <a:r>
              <a:rPr lang="sr-Latn-RS" sz="2200" dirty="0">
                <a:solidFill>
                  <a:prstClr val="white"/>
                </a:solidFill>
              </a:rPr>
              <a:t>						e-mail: 	</a:t>
            </a:r>
            <a:r>
              <a:rPr lang="sr-Latn-RS" sz="2200" b="1" dirty="0">
                <a:solidFill>
                  <a:prstClr val="white"/>
                </a:solidFill>
              </a:rPr>
              <a:t>m.miljkovic@sf.bg.ac.rs</a:t>
            </a:r>
            <a:endParaRPr lang="sr-Cyrl-RS" sz="2200" dirty="0">
              <a:solidFill>
                <a:prstClr val="white"/>
              </a:solidFill>
            </a:endParaRPr>
          </a:p>
          <a:p>
            <a:pPr marL="0" indent="0">
              <a:spcAft>
                <a:spcPts val="300"/>
              </a:spcAft>
              <a:buNone/>
            </a:pP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6053333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124</TotalTime>
  <Words>363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</vt:lpstr>
      <vt:lpstr>ПОСЛОВНА ЕКОНОМИКА СА ЕЛЕМЕНТИМА УПРАВЉАЊА ФИНАНСИЈАМА</vt:lpstr>
      <vt:lpstr>Пословна економика са елементима управљања финансијама</vt:lpstr>
      <vt:lpstr>Пословна економика са елементима управљања финансијама</vt:lpstr>
      <vt:lpstr>Литература и наставници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INŽENJERSKA EKONOMIJA</dc:title>
  <dc:creator>Marko Miljkovic</dc:creator>
  <cp:lastModifiedBy>Marko Miljkovic</cp:lastModifiedBy>
  <cp:revision>18</cp:revision>
  <dcterms:created xsi:type="dcterms:W3CDTF">2017-09-24T15:27:53Z</dcterms:created>
  <dcterms:modified xsi:type="dcterms:W3CDTF">2021-09-16T13:48:46Z</dcterms:modified>
</cp:coreProperties>
</file>