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5" r:id="rId6"/>
    <p:sldId id="261" r:id="rId7"/>
    <p:sldId id="268" r:id="rId8"/>
    <p:sldId id="264" r:id="rId9"/>
    <p:sldId id="266" r:id="rId10"/>
    <p:sldId id="262" r:id="rId11"/>
    <p:sldId id="263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CCCC00"/>
    <a:srgbClr val="5EEC3C"/>
    <a:srgbClr val="FFCC66"/>
    <a:srgbClr val="007033"/>
    <a:srgbClr val="990099"/>
    <a:srgbClr val="CC0099"/>
    <a:srgbClr val="FE9202"/>
    <a:srgbClr val="6C1A00"/>
    <a:srgbClr val="00AA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707" autoAdjust="0"/>
  </p:normalViewPr>
  <p:slideViewPr>
    <p:cSldViewPr>
      <p:cViewPr>
        <p:scale>
          <a:sx n="100" d="100"/>
          <a:sy n="100" d="100"/>
        </p:scale>
        <p:origin x="-1932" y="-8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2E370-9BE7-427F-B73F-359EA0922C50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D1955-3794-46D5-A564-B46431CFD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668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3640685"/>
            <a:ext cx="8551479" cy="61082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251505"/>
            <a:ext cx="8551479" cy="458116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FF29BA06-5941-41B9-8B58-A738297418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244327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3880"/>
            <a:ext cx="6104234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044700"/>
            <a:ext cx="6104234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1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2636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2636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27A9BA-A19D-4972-96D6-A17B84ACD75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ELEMENTI RAZVOJA INFORMACIONOG DRUŠTVA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350110"/>
            <a:ext cx="6104234" cy="3511061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Mobilne interakcije</a:t>
            </a:r>
          </a:p>
          <a:p>
            <a:r>
              <a:rPr lang="sr-Latn-RS" dirty="0" smtClean="0"/>
              <a:t>Big data i veštačka inteligencija</a:t>
            </a:r>
          </a:p>
          <a:p>
            <a:r>
              <a:rPr lang="sr-Latn-RS" dirty="0" smtClean="0"/>
              <a:t>Savremeni TV sistemi (kablovska TV, OTT, UHDTV...)</a:t>
            </a:r>
          </a:p>
          <a:p>
            <a:r>
              <a:rPr lang="sr-Latn-RS" dirty="0" smtClean="0"/>
              <a:t>Digitalno zdravstvo</a:t>
            </a:r>
          </a:p>
          <a:p>
            <a:r>
              <a:rPr lang="sr-Latn-RS" dirty="0" smtClean="0"/>
              <a:t>Elektronska uprava</a:t>
            </a:r>
          </a:p>
          <a:p>
            <a:r>
              <a:rPr lang="sr-Latn-RS" dirty="0" smtClean="0"/>
              <a:t>Elektronsko poslovanje</a:t>
            </a:r>
          </a:p>
          <a:p>
            <a:r>
              <a:rPr lang="sr-Latn-RS" dirty="0" smtClean="0"/>
              <a:t>Društvene mreže i računarstvo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4130" y="433880"/>
            <a:ext cx="626090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SADRŽAJ PREDMETA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350110"/>
            <a:ext cx="6104234" cy="3511061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/>
              <a:t>Praktično upoznavanje sa elementima ICT u računarskoj učionici</a:t>
            </a:r>
          </a:p>
          <a:p>
            <a:r>
              <a:rPr lang="sr-Latn-RS" dirty="0" smtClean="0"/>
              <a:t>Određivanje ICT indeksa pojedinih zemalja</a:t>
            </a:r>
          </a:p>
          <a:p>
            <a:r>
              <a:rPr lang="sr-Latn-RS" dirty="0" smtClean="0"/>
              <a:t>Primeri dobre prakse uvođenja ICT servisa</a:t>
            </a:r>
          </a:p>
          <a:p>
            <a:r>
              <a:rPr lang="sr-Latn-RS" dirty="0" smtClean="0"/>
              <a:t>Analiza informatizacije društva</a:t>
            </a:r>
          </a:p>
          <a:p>
            <a:r>
              <a:rPr lang="sr-Latn-RS" dirty="0" smtClean="0"/>
              <a:t>Korišćenje društvenih mreža kroz anketu na terenu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4130" y="433880"/>
            <a:ext cx="626090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VEŽBE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350110"/>
            <a:ext cx="6104234" cy="3511061"/>
          </a:xfrm>
        </p:spPr>
        <p:txBody>
          <a:bodyPr>
            <a:normAutofit/>
          </a:bodyPr>
          <a:lstStyle/>
          <a:p>
            <a:r>
              <a:rPr lang="sr-Latn-RS" dirty="0" smtClean="0"/>
              <a:t>Ispit se polaže </a:t>
            </a:r>
            <a:r>
              <a:rPr lang="sr-Latn-RS" dirty="0" smtClean="0"/>
              <a:t>pismeno</a:t>
            </a:r>
          </a:p>
          <a:p>
            <a:r>
              <a:rPr lang="sr-Latn-RS" dirty="0" smtClean="0"/>
              <a:t>Prezentacije sa predavanja</a:t>
            </a:r>
            <a:endParaRPr lang="sr-Latn-RS" dirty="0" smtClean="0"/>
          </a:p>
          <a:p>
            <a:r>
              <a:rPr lang="sr-Latn-RS" dirty="0" smtClean="0"/>
              <a:t>Moguće je polaganje kroz dva kolokvijuma</a:t>
            </a:r>
          </a:p>
          <a:p>
            <a:r>
              <a:rPr lang="sr-Latn-RS" dirty="0" smtClean="0"/>
              <a:t>Ispit nosi 80 od 100 poena</a:t>
            </a:r>
          </a:p>
          <a:p>
            <a:r>
              <a:rPr lang="sr-Latn-RS" dirty="0" smtClean="0"/>
              <a:t>Seminar nosi 15 poena</a:t>
            </a:r>
          </a:p>
          <a:p>
            <a:r>
              <a:rPr lang="sr-Latn-RS" dirty="0" smtClean="0"/>
              <a:t>Prisustvo nosi 5 poena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4130" y="433880"/>
            <a:ext cx="626090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POLAGANJE ISPITA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Naziv predmeta: Elementi razvoja informacionog društva</a:t>
            </a:r>
            <a:endParaRPr lang="en-US" dirty="0"/>
          </a:p>
          <a:p>
            <a:r>
              <a:rPr lang="sr-Latn-RS" dirty="0" smtClean="0"/>
              <a:t>Šifra predmeta: ERID</a:t>
            </a:r>
            <a:endParaRPr lang="en-US" dirty="0" smtClean="0"/>
          </a:p>
          <a:p>
            <a:r>
              <a:rPr lang="sr-Latn-RS" dirty="0" smtClean="0"/>
              <a:t>IV semestar, izborni predmet</a:t>
            </a:r>
            <a:endParaRPr lang="en-US" dirty="0" smtClean="0"/>
          </a:p>
          <a:p>
            <a:r>
              <a:rPr lang="sr-Latn-RS" dirty="0" smtClean="0"/>
              <a:t>Fond časova: 2+2</a:t>
            </a:r>
          </a:p>
          <a:p>
            <a:r>
              <a:rPr lang="sr-Latn-RS" dirty="0" smtClean="0"/>
              <a:t>Predavanja u učionici</a:t>
            </a:r>
          </a:p>
          <a:p>
            <a:r>
              <a:rPr lang="sr-Latn-RS" dirty="0" smtClean="0"/>
              <a:t>Vežbe u računarskoj sali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Predmetni nastavnik: prof. dr Andreja Samčović</a:t>
            </a:r>
            <a:endParaRPr lang="en-US" dirty="0"/>
          </a:p>
          <a:p>
            <a:r>
              <a:rPr lang="en-US" dirty="0" smtClean="0"/>
              <a:t>K</a:t>
            </a:r>
            <a:r>
              <a:rPr lang="sr-Latn-RS" dirty="0" smtClean="0"/>
              <a:t>abinet 305</a:t>
            </a:r>
            <a:endParaRPr lang="en-US" dirty="0"/>
          </a:p>
          <a:p>
            <a:r>
              <a:rPr lang="en-US" dirty="0" smtClean="0"/>
              <a:t>K</a:t>
            </a:r>
            <a:r>
              <a:rPr lang="sr-Latn-RS" dirty="0" smtClean="0"/>
              <a:t>onsultacije mejlom i/ili lično</a:t>
            </a:r>
            <a:endParaRPr lang="en-US" dirty="0"/>
          </a:p>
          <a:p>
            <a:r>
              <a:rPr lang="en-US" dirty="0" smtClean="0"/>
              <a:t>andrej@sf.bg.ac.rs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350110"/>
            <a:ext cx="6104234" cy="3511061"/>
          </a:xfrm>
        </p:spPr>
        <p:txBody>
          <a:bodyPr/>
          <a:lstStyle/>
          <a:p>
            <a:r>
              <a:rPr lang="sr-Latn-RS" dirty="0" smtClean="0"/>
              <a:t>Upoznavanje sa konceptom informacionih i komunikacionih tehnologija (ICT)</a:t>
            </a:r>
          </a:p>
          <a:p>
            <a:r>
              <a:rPr lang="sr-Latn-RS" dirty="0" smtClean="0"/>
              <a:t>Razumevanje interakcije između svih učesnika u okviru ICT</a:t>
            </a:r>
          </a:p>
          <a:p>
            <a:r>
              <a:rPr lang="sr-Latn-RS" dirty="0" smtClean="0"/>
              <a:t>Fenomeni savremenih tehnologija</a:t>
            </a:r>
          </a:p>
          <a:p>
            <a:r>
              <a:rPr lang="sr-Latn-RS" dirty="0" smtClean="0"/>
              <a:t>Upoznavanje sa razvojem ICT servisa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4130" y="433880"/>
            <a:ext cx="626090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CILJ PREDMETA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350110"/>
            <a:ext cx="6104234" cy="3511061"/>
          </a:xfrm>
        </p:spPr>
        <p:txBody>
          <a:bodyPr>
            <a:normAutofit/>
          </a:bodyPr>
          <a:lstStyle/>
          <a:p>
            <a:r>
              <a:rPr lang="sr-Latn-RS" dirty="0" smtClean="0"/>
              <a:t>Veština da se analiziraju potrebe informacionog društva (ID)</a:t>
            </a:r>
          </a:p>
          <a:p>
            <a:r>
              <a:rPr lang="sr-Latn-RS" dirty="0" smtClean="0"/>
              <a:t>Upoznavanje sa tehnikama i sistemima elektronskih servisa</a:t>
            </a:r>
          </a:p>
          <a:p>
            <a:r>
              <a:rPr lang="sr-Latn-RS" dirty="0" smtClean="0"/>
              <a:t>Budući scenariji infrastrukture ID</a:t>
            </a:r>
          </a:p>
          <a:p>
            <a:r>
              <a:rPr lang="sr-Latn-RS" dirty="0" smtClean="0"/>
              <a:t>Identifikacija potreba za e-servisima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4130" y="433880"/>
            <a:ext cx="626090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ZADACI PREDMETA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350110"/>
            <a:ext cx="6104234" cy="3511061"/>
          </a:xfrm>
        </p:spPr>
        <p:txBody>
          <a:bodyPr/>
          <a:lstStyle/>
          <a:p>
            <a:r>
              <a:rPr lang="sr-Latn-RS" dirty="0" smtClean="0"/>
              <a:t>Informaciono društvo</a:t>
            </a:r>
          </a:p>
          <a:p>
            <a:r>
              <a:rPr lang="sr-Latn-RS" dirty="0" smtClean="0"/>
              <a:t>Društvo/ekonomija bazirani na znanju</a:t>
            </a:r>
          </a:p>
          <a:p>
            <a:r>
              <a:rPr lang="sr-Latn-RS" dirty="0" smtClean="0"/>
              <a:t>Digitalna podela i inkluzija</a:t>
            </a:r>
          </a:p>
          <a:p>
            <a:r>
              <a:rPr lang="sr-Latn-RS" dirty="0" smtClean="0"/>
              <a:t>ICT indeks razvoja</a:t>
            </a:r>
          </a:p>
          <a:p>
            <a:r>
              <a:rPr lang="sr-Latn-RS" dirty="0" smtClean="0"/>
              <a:t>ICT standardizacija</a:t>
            </a:r>
          </a:p>
          <a:p>
            <a:r>
              <a:rPr lang="sr-Latn-RS" dirty="0" smtClean="0"/>
              <a:t>ICT kao ekosistem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4130" y="433880"/>
            <a:ext cx="626090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SADRŽAJ PREDMETA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el 1"/>
          <p:cNvSpPr txBox="1"/>
          <p:nvPr/>
        </p:nvSpPr>
        <p:spPr>
          <a:xfrm>
            <a:off x="2392200" y="406440"/>
            <a:ext cx="6283440" cy="72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Inhaltsplatzhalter 2"/>
          <p:cNvSpPr txBox="1"/>
          <p:nvPr/>
        </p:nvSpPr>
        <p:spPr>
          <a:xfrm>
            <a:off x="2389320" y="1268280"/>
            <a:ext cx="6304680" cy="3419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1" name="Grafik 1"/>
          <p:cNvPicPr/>
          <p:nvPr/>
        </p:nvPicPr>
        <p:blipFill>
          <a:blip r:embed="rId2" cstate="print"/>
          <a:stretch/>
        </p:blipFill>
        <p:spPr>
          <a:xfrm>
            <a:off x="-264600" y="-181800"/>
            <a:ext cx="9408240" cy="532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350110"/>
            <a:ext cx="6104234" cy="3511061"/>
          </a:xfrm>
        </p:spPr>
        <p:txBody>
          <a:bodyPr/>
          <a:lstStyle/>
          <a:p>
            <a:r>
              <a:rPr lang="sr-Latn-RS" dirty="0" smtClean="0"/>
              <a:t>Bežične komunikacije</a:t>
            </a:r>
          </a:p>
          <a:p>
            <a:r>
              <a:rPr lang="sr-Latn-RS" dirty="0" smtClean="0"/>
              <a:t>5G mobilne mreže – koncept, razvoj, primena</a:t>
            </a:r>
          </a:p>
          <a:p>
            <a:r>
              <a:rPr lang="sr-Latn-RS" dirty="0" smtClean="0"/>
              <a:t>Klaud računarstvo</a:t>
            </a:r>
          </a:p>
          <a:p>
            <a:r>
              <a:rPr lang="sr-Latn-RS" dirty="0" smtClean="0"/>
              <a:t>Sajber bezbednost</a:t>
            </a:r>
          </a:p>
          <a:p>
            <a:r>
              <a:rPr lang="sr-Latn-RS" dirty="0" smtClean="0"/>
              <a:t>Internet inteligentnih uređaja</a:t>
            </a:r>
          </a:p>
          <a:p>
            <a:r>
              <a:rPr lang="sr-Latn-RS" dirty="0" smtClean="0"/>
              <a:t>Pametni grad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4130" y="433880"/>
            <a:ext cx="626090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SADRŽAJ PREDMETA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43"/>
          <p:cNvPicPr/>
          <p:nvPr/>
        </p:nvPicPr>
        <p:blipFill>
          <a:blip r:embed="rId2" cstate="print"/>
          <a:stretch/>
        </p:blipFill>
        <p:spPr>
          <a:xfrm>
            <a:off x="4104735" y="-329645"/>
            <a:ext cx="5039265" cy="3182570"/>
          </a:xfrm>
          <a:prstGeom prst="rect">
            <a:avLst/>
          </a:prstGeom>
          <a:ln w="0">
            <a:noFill/>
          </a:ln>
        </p:spPr>
      </p:pic>
      <p:pic>
        <p:nvPicPr>
          <p:cNvPr id="7" name="Grafik 263"/>
          <p:cNvPicPr/>
          <p:nvPr/>
        </p:nvPicPr>
        <p:blipFill>
          <a:blip r:embed="rId3" cstate="print"/>
          <a:stretch/>
        </p:blipFill>
        <p:spPr>
          <a:xfrm>
            <a:off x="3044950" y="3029865"/>
            <a:ext cx="5856600" cy="252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234</Words>
  <Application>Microsoft Office PowerPoint</Application>
  <PresentationFormat>On-screen Show (16:9)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ELEMENTI RAZVOJA INFORMACIONOG DRUŠTVA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Andreja Samcovic</cp:lastModifiedBy>
  <cp:revision>129</cp:revision>
  <dcterms:created xsi:type="dcterms:W3CDTF">2013-08-21T19:17:07Z</dcterms:created>
  <dcterms:modified xsi:type="dcterms:W3CDTF">2022-10-07T13:48:38Z</dcterms:modified>
</cp:coreProperties>
</file>