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426" r:id="rId4"/>
    <p:sldId id="425" r:id="rId5"/>
    <p:sldId id="427" r:id="rId6"/>
    <p:sldId id="419" r:id="rId7"/>
    <p:sldId id="418" r:id="rId8"/>
    <p:sldId id="428" r:id="rId9"/>
    <p:sldId id="421" r:id="rId10"/>
    <p:sldId id="422" r:id="rId11"/>
    <p:sldId id="423" r:id="rId12"/>
    <p:sldId id="424" r:id="rId13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635"/>
    <a:srgbClr val="9EFF29"/>
    <a:srgbClr val="C80064"/>
    <a:srgbClr val="C33A1F"/>
    <a:srgbClr val="0000CC"/>
    <a:srgbClr val="FF2549"/>
    <a:srgbClr val="007033"/>
    <a:srgbClr val="D6370C"/>
    <a:srgbClr val="1D3A00"/>
    <a:srgbClr val="FF856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6696" y="3746085"/>
            <a:ext cx="7005485" cy="1838632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697" y="5574880"/>
            <a:ext cx="7030799" cy="904568"/>
          </a:xfrm>
        </p:spPr>
        <p:txBody>
          <a:bodyPr>
            <a:normAutofit/>
          </a:bodyPr>
          <a:lstStyle>
            <a:lvl1pPr marL="0" indent="0" algn="r">
              <a:buNone/>
              <a:defRPr sz="3733" b="0" i="0">
                <a:solidFill>
                  <a:srgbClr val="002060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808475" y="3101619"/>
            <a:ext cx="1463784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24" y="1203684"/>
            <a:ext cx="8259099" cy="1018035"/>
          </a:xfrm>
        </p:spPr>
        <p:txBody>
          <a:bodyPr>
            <a:norm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2202426"/>
            <a:ext cx="8246071" cy="4168876"/>
          </a:xfrm>
        </p:spPr>
        <p:txBody>
          <a:bodyPr/>
          <a:lstStyle>
            <a:lvl1pPr algn="ctr">
              <a:defRPr sz="3733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106" y="542050"/>
            <a:ext cx="6283783" cy="967132"/>
          </a:xfrm>
        </p:spPr>
        <p:txBody>
          <a:bodyPr>
            <a:normAutofit/>
          </a:bodyPr>
          <a:lstStyle>
            <a:lvl1pPr algn="l">
              <a:defRPr sz="48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9239" y="1691148"/>
            <a:ext cx="6304935" cy="4560181"/>
          </a:xfrm>
        </p:spPr>
        <p:txBody>
          <a:bodyPr/>
          <a:lstStyle>
            <a:lvl1pPr>
              <a:defRPr sz="3733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19" y="1227437"/>
            <a:ext cx="8093365" cy="1018033"/>
          </a:xfrm>
        </p:spPr>
        <p:txBody>
          <a:bodyPr>
            <a:norm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131" y="2364668"/>
            <a:ext cx="4040188" cy="639763"/>
          </a:xfrm>
        </p:spPr>
        <p:txBody>
          <a:bodyPr anchor="b"/>
          <a:lstStyle>
            <a:lvl1pPr marL="0" indent="0" algn="ctr">
              <a:buNone/>
              <a:defRPr sz="3200" b="1">
                <a:solidFill>
                  <a:schemeClr val="bg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31" y="2994531"/>
            <a:ext cx="4040188" cy="3035059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</a:defRPr>
            </a:lvl1pPr>
            <a:lvl2pPr algn="ctr">
              <a:defRPr sz="2667">
                <a:solidFill>
                  <a:schemeClr val="bg1"/>
                </a:solidFill>
              </a:defRPr>
            </a:lvl2pPr>
            <a:lvl3pPr algn="ctr">
              <a:defRPr sz="2400">
                <a:solidFill>
                  <a:schemeClr val="bg1"/>
                </a:solidFill>
              </a:defRPr>
            </a:lvl3pPr>
            <a:lvl4pPr algn="ctr">
              <a:defRPr sz="2133">
                <a:solidFill>
                  <a:schemeClr val="bg1"/>
                </a:solidFill>
              </a:defRPr>
            </a:lvl4pPr>
            <a:lvl5pPr algn="ctr">
              <a:defRPr sz="2133">
                <a:solidFill>
                  <a:schemeClr val="bg1"/>
                </a:solidFill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7254" y="2364668"/>
            <a:ext cx="4041775" cy="639763"/>
          </a:xfrm>
        </p:spPr>
        <p:txBody>
          <a:bodyPr anchor="b"/>
          <a:lstStyle>
            <a:lvl1pPr marL="0" indent="0" algn="ctr">
              <a:buNone/>
              <a:defRPr sz="3200" b="1">
                <a:solidFill>
                  <a:schemeClr val="bg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7254" y="2994531"/>
            <a:ext cx="4041775" cy="3035059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</a:defRPr>
            </a:lvl1pPr>
            <a:lvl2pPr algn="ctr">
              <a:defRPr sz="2667">
                <a:solidFill>
                  <a:schemeClr val="bg1"/>
                </a:solidFill>
              </a:defRPr>
            </a:lvl2pPr>
            <a:lvl3pPr algn="ctr">
              <a:defRPr sz="2400">
                <a:solidFill>
                  <a:schemeClr val="bg1"/>
                </a:solidFill>
              </a:defRPr>
            </a:lvl3pPr>
            <a:lvl4pPr algn="ctr">
              <a:defRPr sz="2133">
                <a:solidFill>
                  <a:schemeClr val="bg1"/>
                </a:solidFill>
              </a:defRPr>
            </a:lvl4pPr>
            <a:lvl5pPr algn="ctr">
              <a:defRPr sz="2133">
                <a:solidFill>
                  <a:schemeClr val="bg1"/>
                </a:solidFill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1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49" y="6951663"/>
            <a:ext cx="8389625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867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233" y="3744097"/>
            <a:ext cx="7983107" cy="2514702"/>
          </a:xfrm>
        </p:spPr>
        <p:txBody>
          <a:bodyPr>
            <a:normAutofit fontScale="90000"/>
          </a:bodyPr>
          <a:lstStyle/>
          <a:p>
            <a:r>
              <a:rPr lang="sr-Cyrl-RS" sz="6400" dirty="0" smtClean="0"/>
              <a:t>ГЕОГРАФСКИ ИНФОРМАЦИОНИ СИСТЕМИ</a:t>
            </a:r>
            <a:endParaRPr lang="en-US" sz="6400" dirty="0"/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591" y="820911"/>
            <a:ext cx="8259099" cy="101803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R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В</a:t>
            </a:r>
            <a:r>
              <a:rPr lang="sr-Cyrl-R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ежбе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930" y="1868794"/>
            <a:ext cx="8246071" cy="4168876"/>
          </a:xfrm>
        </p:spPr>
        <p:txBody>
          <a:bodyPr>
            <a:normAutofit fontScale="92500" lnSpcReduction="10000"/>
          </a:bodyPr>
          <a:lstStyle/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Изводе се у групама у рачунарској учионици</a:t>
            </a:r>
            <a:endParaRPr lang="en-US" altLang="en-US" sz="3200" dirty="0"/>
          </a:p>
          <a:p>
            <a:pPr algn="l">
              <a:lnSpc>
                <a:spcPct val="120000"/>
              </a:lnSpc>
            </a:pPr>
            <a:r>
              <a:rPr lang="sr-Cyrl-RS" altLang="en-US" sz="3200" dirty="0" smtClean="0"/>
              <a:t>Упознавање са програмским алатима</a:t>
            </a:r>
            <a:endParaRPr lang="en-US" altLang="en-US" sz="3200" dirty="0" smtClean="0"/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Приступ интернету, претраживање програма и туторијала</a:t>
            </a:r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Повезивање дигиталне карте са табелама</a:t>
            </a:r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Стручна посета организацији која се бави применом ГИС-а у телекомуникацијама</a:t>
            </a:r>
          </a:p>
          <a:p>
            <a:pPr algn="l" eaLnBrk="1" hangingPunct="1">
              <a:lnSpc>
                <a:spcPct val="120000"/>
              </a:lnSpc>
            </a:pPr>
            <a:endParaRPr lang="en-US" altLang="en-US" sz="3200" dirty="0"/>
          </a:p>
          <a:p>
            <a:pPr algn="l">
              <a:lnSpc>
                <a:spcPct val="12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9206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591" y="820911"/>
            <a:ext cx="8259099" cy="101803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R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Литература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930" y="1868794"/>
            <a:ext cx="8246071" cy="4168876"/>
          </a:xfrm>
        </p:spPr>
        <p:txBody>
          <a:bodyPr>
            <a:normAutofit lnSpcReduction="10000"/>
          </a:bodyPr>
          <a:lstStyle/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А. Самчовић: Географски информациони системи, Универзитет у Београду – Саобраћајни факултет, 2022.</a:t>
            </a:r>
            <a:endParaRPr lang="en-US" altLang="en-US" sz="3200" dirty="0"/>
          </a:p>
          <a:p>
            <a:pPr algn="l">
              <a:lnSpc>
                <a:spcPct val="120000"/>
              </a:lnSpc>
            </a:pPr>
            <a:r>
              <a:rPr lang="sr-Cyrl-RS" altLang="en-US" sz="3200" dirty="0" smtClean="0"/>
              <a:t>В. Јовановић, Б. Ђурђев, З. Срдић, </a:t>
            </a:r>
            <a:endParaRPr lang="en-US" altLang="en-US" sz="3200" dirty="0" smtClean="0"/>
          </a:p>
          <a:p>
            <a:pPr algn="l">
              <a:lnSpc>
                <a:spcPct val="120000"/>
              </a:lnSpc>
              <a:buNone/>
            </a:pPr>
            <a:r>
              <a:rPr lang="en-US" altLang="en-US" sz="3200" dirty="0" smtClean="0"/>
              <a:t>	</a:t>
            </a:r>
            <a:r>
              <a:rPr lang="sr-Cyrl-RS" altLang="en-US" sz="3200" dirty="0" smtClean="0"/>
              <a:t>У. Станков</a:t>
            </a:r>
            <a:r>
              <a:rPr lang="sr-Cyrl-RS" altLang="en-US" sz="3200" dirty="0" smtClean="0"/>
              <a:t> : Географски информациони системи, Универзитет у </a:t>
            </a:r>
            <a:r>
              <a:rPr lang="sr-Cyrl-RS" altLang="en-US" sz="3200" dirty="0" smtClean="0"/>
              <a:t>Новом Саду и Универзитет Сингидунум, 2012</a:t>
            </a:r>
            <a:r>
              <a:rPr lang="sr-Cyrl-RS" altLang="en-US" sz="3200" dirty="0" smtClean="0"/>
              <a:t>.</a:t>
            </a:r>
            <a:endParaRPr lang="sr-Cyrl-RS" altLang="en-US" sz="3200" dirty="0" smtClean="0"/>
          </a:p>
          <a:p>
            <a:pPr algn="l" eaLnBrk="1" hangingPunct="1">
              <a:lnSpc>
                <a:spcPct val="120000"/>
              </a:lnSpc>
            </a:pPr>
            <a:endParaRPr lang="en-US" altLang="en-US" sz="3200" dirty="0"/>
          </a:p>
          <a:p>
            <a:pPr algn="l">
              <a:lnSpc>
                <a:spcPct val="12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9206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591" y="820911"/>
            <a:ext cx="8259099" cy="101803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R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Полагање испита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930" y="1868794"/>
            <a:ext cx="8246071" cy="4168876"/>
          </a:xfrm>
        </p:spPr>
        <p:txBody>
          <a:bodyPr>
            <a:normAutofit fontScale="92500" lnSpcReduction="10000"/>
          </a:bodyPr>
          <a:lstStyle/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Испит се полаже писмено</a:t>
            </a:r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20 краћих теоријских питања</a:t>
            </a:r>
            <a:endParaRPr lang="en-US" altLang="en-US" sz="3200" dirty="0"/>
          </a:p>
          <a:p>
            <a:pPr algn="l">
              <a:lnSpc>
                <a:spcPct val="120000"/>
              </a:lnSpc>
            </a:pPr>
            <a:r>
              <a:rPr lang="sr-Cyrl-RS" altLang="en-US" sz="3200" dirty="0" smtClean="0"/>
              <a:t>Носи 80 поена од 100</a:t>
            </a:r>
          </a:p>
          <a:p>
            <a:pPr algn="l">
              <a:lnSpc>
                <a:spcPct val="120000"/>
              </a:lnSpc>
            </a:pPr>
            <a:r>
              <a:rPr lang="sr-Cyrl-RS" altLang="en-US" sz="3200" dirty="0" smtClean="0"/>
              <a:t>Може (не мора) преко два колоквијума од по 40 поена</a:t>
            </a:r>
          </a:p>
          <a:p>
            <a:pPr algn="l">
              <a:lnSpc>
                <a:spcPct val="120000"/>
              </a:lnSpc>
            </a:pPr>
            <a:r>
              <a:rPr lang="sr-Cyrl-RS" altLang="en-US" sz="3200" dirty="0" smtClean="0"/>
              <a:t>Семинар - 15 поена</a:t>
            </a:r>
          </a:p>
          <a:p>
            <a:pPr algn="l">
              <a:lnSpc>
                <a:spcPct val="120000"/>
              </a:lnSpc>
            </a:pPr>
            <a:r>
              <a:rPr lang="sr-Cyrl-RS" altLang="en-US" sz="3200" dirty="0" smtClean="0"/>
              <a:t>Присуство часовима – 5 поена</a:t>
            </a:r>
            <a:endParaRPr lang="sr-Cyrl-RS" altLang="en-US" sz="3200" dirty="0" smtClean="0"/>
          </a:p>
          <a:p>
            <a:pPr algn="l" eaLnBrk="1" hangingPunct="1">
              <a:lnSpc>
                <a:spcPct val="120000"/>
              </a:lnSpc>
            </a:pPr>
            <a:endParaRPr lang="en-US" altLang="en-US" sz="3200" dirty="0"/>
          </a:p>
          <a:p>
            <a:pPr algn="l">
              <a:lnSpc>
                <a:spcPct val="12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920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838945"/>
            <a:ext cx="8246071" cy="4517352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Предметни наставник</a:t>
            </a:r>
            <a:endParaRPr lang="en-US" altLang="en-US" sz="3200" dirty="0"/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Др Андреја Самчовић, редовни професор</a:t>
            </a:r>
            <a:endParaRPr lang="en-US" altLang="en-US" sz="3200" dirty="0"/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Кабинет 305</a:t>
            </a:r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Мејл: </a:t>
            </a:r>
            <a:r>
              <a:rPr lang="en-US" altLang="en-US" sz="3200" dirty="0" smtClean="0"/>
              <a:t>andrej@sf.bg.ac.rs</a:t>
            </a:r>
            <a:endParaRPr lang="sr-Cyrl-RS" altLang="en-US" sz="3200" dirty="0" smtClean="0"/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Консултације: мејлом и/или лично</a:t>
            </a:r>
          </a:p>
          <a:p>
            <a:pPr algn="l">
              <a:lnSpc>
                <a:spcPct val="120000"/>
              </a:lnSpc>
            </a:pPr>
            <a:endParaRPr lang="en-US" sz="3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591" y="820911"/>
            <a:ext cx="8259099" cy="101803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R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Фонд часова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Предавања: 2 часа недељно</a:t>
            </a:r>
            <a:endParaRPr lang="en-US" altLang="en-US" sz="3200" dirty="0"/>
          </a:p>
          <a:p>
            <a:pPr algn="l">
              <a:lnSpc>
                <a:spcPct val="120000"/>
              </a:lnSpc>
            </a:pPr>
            <a:r>
              <a:rPr lang="sr-Cyrl-RS" altLang="en-US" sz="3200" dirty="0" smtClean="0"/>
              <a:t>Вежбе: </a:t>
            </a:r>
            <a:r>
              <a:rPr lang="sr-Cyrl-RS" altLang="en-US" sz="3200" dirty="0" smtClean="0"/>
              <a:t>2 часа </a:t>
            </a:r>
            <a:r>
              <a:rPr lang="sr-Cyrl-RS" altLang="en-US" sz="3200" dirty="0" smtClean="0"/>
              <a:t>недељно у рачунарској учионици</a:t>
            </a:r>
          </a:p>
          <a:p>
            <a:pPr algn="l">
              <a:lnSpc>
                <a:spcPct val="120000"/>
              </a:lnSpc>
            </a:pPr>
            <a:r>
              <a:rPr lang="sr-Cyrl-RS" altLang="en-US" sz="3200" dirty="0" smtClean="0"/>
              <a:t>Шифра предмета: </a:t>
            </a:r>
            <a:r>
              <a:rPr lang="en-US" altLang="en-US" sz="3200" dirty="0" smtClean="0"/>
              <a:t>GIS</a:t>
            </a:r>
          </a:p>
          <a:p>
            <a:pPr algn="l">
              <a:lnSpc>
                <a:spcPct val="120000"/>
              </a:lnSpc>
            </a:pPr>
            <a:r>
              <a:rPr lang="en-US" altLang="en-US" sz="3200" dirty="0" smtClean="0"/>
              <a:t>IV </a:t>
            </a:r>
            <a:r>
              <a:rPr lang="sr-Cyrl-RS" altLang="en-US" sz="3200" dirty="0" smtClean="0"/>
              <a:t>семестар (ВЗ), </a:t>
            </a:r>
            <a:r>
              <a:rPr lang="en-US" altLang="en-US" sz="3200" dirty="0" smtClean="0"/>
              <a:t>VI </a:t>
            </a:r>
            <a:r>
              <a:rPr lang="sr-Cyrl-RS" altLang="en-US" sz="3200" dirty="0" smtClean="0"/>
              <a:t>семестар (ТС), изборни предмет</a:t>
            </a:r>
          </a:p>
          <a:p>
            <a:pPr algn="l">
              <a:lnSpc>
                <a:spcPct val="120000"/>
              </a:lnSpc>
            </a:pPr>
            <a:r>
              <a:rPr lang="sr-Cyrl-RS" altLang="en-US" sz="3200" dirty="0" smtClean="0"/>
              <a:t>Број поена: 4</a:t>
            </a:r>
            <a:endParaRPr lang="en-US" altLang="en-US" sz="3200" dirty="0" smtClean="0"/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Рад са ГИС софтверским алатима </a:t>
            </a:r>
            <a:r>
              <a:rPr lang="en-US" altLang="en-US" sz="3200" dirty="0" smtClean="0"/>
              <a:t>(</a:t>
            </a:r>
            <a:r>
              <a:rPr lang="en-US" altLang="en-US" sz="3200" dirty="0" err="1" smtClean="0"/>
              <a:t>ArcGIS</a:t>
            </a:r>
            <a:r>
              <a:rPr lang="en-US" altLang="en-US" sz="3200" dirty="0" smtClean="0"/>
              <a:t> </a:t>
            </a:r>
            <a:r>
              <a:rPr lang="sr-Cyrl-RS" altLang="en-US" sz="3200" dirty="0" smtClean="0"/>
              <a:t>и слободни)</a:t>
            </a:r>
            <a:endParaRPr lang="sr-Cyrl-RS" altLang="en-US" sz="3200" dirty="0" smtClean="0"/>
          </a:p>
          <a:p>
            <a:pPr algn="l" eaLnBrk="1" hangingPunct="1">
              <a:lnSpc>
                <a:spcPct val="120000"/>
              </a:lnSpc>
            </a:pPr>
            <a:endParaRPr lang="en-US" altLang="en-US" sz="3200" dirty="0"/>
          </a:p>
          <a:p>
            <a:pPr algn="l">
              <a:lnSpc>
                <a:spcPct val="12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9206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591" y="820911"/>
            <a:ext cx="8259099" cy="101803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R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Циљ предмета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Упознавање са алатима за управљање географским подацима и њиховом анализом</a:t>
            </a:r>
            <a:endParaRPr lang="en-US" altLang="en-US" sz="3200" dirty="0"/>
          </a:p>
          <a:p>
            <a:pPr algn="l">
              <a:lnSpc>
                <a:spcPct val="120000"/>
              </a:lnSpc>
            </a:pPr>
            <a:r>
              <a:rPr lang="sr-Cyrl-RS" altLang="en-US" sz="3200" dirty="0" smtClean="0"/>
              <a:t>Задаци које намећу реални проблеми у телекомуникацијама и транспорту</a:t>
            </a:r>
            <a:endParaRPr lang="en-US" altLang="en-US" sz="3200" dirty="0" smtClean="0"/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Овладавање методама и технологијама неопходним за имплементацију ГИС</a:t>
            </a:r>
          </a:p>
          <a:p>
            <a:pPr algn="l" eaLnBrk="1" hangingPunct="1">
              <a:lnSpc>
                <a:spcPct val="120000"/>
              </a:lnSpc>
            </a:pPr>
            <a:endParaRPr lang="en-US" altLang="en-US" sz="3200" dirty="0"/>
          </a:p>
          <a:p>
            <a:pPr algn="l">
              <a:lnSpc>
                <a:spcPct val="12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920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8540" y="806822"/>
            <a:ext cx="6759145" cy="5631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591" y="721673"/>
            <a:ext cx="8259099" cy="101803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R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САДРЖАЈ ПРЕДМЕТА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838945"/>
            <a:ext cx="8246071" cy="4517352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Визуелизација геопросторних података</a:t>
            </a:r>
            <a:endParaRPr lang="en-US" altLang="en-US" sz="3200" dirty="0"/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Веб ГИС</a:t>
            </a:r>
            <a:endParaRPr lang="en-US" altLang="en-US" sz="3200" dirty="0"/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ГИС апликације</a:t>
            </a:r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Мобилни ГИС</a:t>
            </a:r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Геопросторни подаци и информације</a:t>
            </a:r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Географски информациони модели</a:t>
            </a:r>
            <a:endParaRPr lang="en-US" altLang="en-US" sz="3200" dirty="0"/>
          </a:p>
          <a:p>
            <a:pPr algn="l">
              <a:lnSpc>
                <a:spcPct val="120000"/>
              </a:lnSpc>
            </a:pPr>
            <a:endParaRPr lang="en-US" sz="3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591" y="721673"/>
            <a:ext cx="8259099" cy="101803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R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САДРЖАЈ ПРЕДМЕТА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838945"/>
            <a:ext cx="8246071" cy="4517352"/>
          </a:xfrm>
        </p:spPr>
        <p:txBody>
          <a:bodyPr>
            <a:normAutofit lnSpcReduction="10000"/>
          </a:bodyPr>
          <a:lstStyle/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Извори података</a:t>
            </a:r>
            <a:endParaRPr lang="en-US" altLang="en-US" sz="3200" dirty="0"/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Прикупљање података и ГПС</a:t>
            </a:r>
            <a:endParaRPr lang="en-US" altLang="en-US" sz="3200" dirty="0"/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Базе података и системи за њихово управљање</a:t>
            </a:r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ГИС стандарди и спецификације</a:t>
            </a:r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Примери слободних софтверских алата</a:t>
            </a:r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Правци даљег развоја</a:t>
            </a:r>
            <a:endParaRPr lang="en-US" altLang="en-US" sz="3200" dirty="0"/>
          </a:p>
          <a:p>
            <a:pPr algn="l">
              <a:lnSpc>
                <a:spcPct val="120000"/>
              </a:lnSpc>
            </a:pPr>
            <a:endParaRPr lang="en-US" sz="3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 result for 3D gi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6757" y="395416"/>
            <a:ext cx="7722973" cy="5700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591" y="820911"/>
            <a:ext cx="8259099" cy="101803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R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Исход предмета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Упознавање са теоријским основама ГИС-а</a:t>
            </a:r>
            <a:endParaRPr lang="en-US" altLang="en-US" sz="3200" dirty="0"/>
          </a:p>
          <a:p>
            <a:pPr algn="l">
              <a:lnSpc>
                <a:spcPct val="120000"/>
              </a:lnSpc>
            </a:pPr>
            <a:r>
              <a:rPr lang="sr-Cyrl-RS" altLang="en-US" sz="3200" dirty="0" smtClean="0"/>
              <a:t>Оспособљеност за примену у телекомуникацијама </a:t>
            </a:r>
            <a:endParaRPr lang="en-US" altLang="en-US" sz="3200" dirty="0" smtClean="0"/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Овладавање методама и технологијама неопходним за имплементацију ГИС</a:t>
            </a:r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Претраживање информација на дигиталним картама</a:t>
            </a:r>
          </a:p>
          <a:p>
            <a:pPr algn="l" eaLnBrk="1" hangingPunct="1">
              <a:lnSpc>
                <a:spcPct val="120000"/>
              </a:lnSpc>
            </a:pPr>
            <a:r>
              <a:rPr lang="sr-Cyrl-RS" altLang="en-US" sz="3200" dirty="0" smtClean="0"/>
              <a:t>Спровођење основне анализе</a:t>
            </a:r>
          </a:p>
          <a:p>
            <a:pPr algn="l" eaLnBrk="1" hangingPunct="1">
              <a:lnSpc>
                <a:spcPct val="120000"/>
              </a:lnSpc>
            </a:pPr>
            <a:endParaRPr lang="en-US" altLang="en-US" sz="3200" dirty="0"/>
          </a:p>
          <a:p>
            <a:pPr algn="l">
              <a:lnSpc>
                <a:spcPct val="12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9206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ГЕОГРАФСКИ ИНФОРМАЦИОНИ СИСТЕМИ</vt:lpstr>
      <vt:lpstr>Slide 2</vt:lpstr>
      <vt:lpstr>Фонд часова</vt:lpstr>
      <vt:lpstr>Циљ предмета</vt:lpstr>
      <vt:lpstr>Slide 5</vt:lpstr>
      <vt:lpstr>САДРЖАЈ ПРЕДМЕТА</vt:lpstr>
      <vt:lpstr>САДРЖАЈ ПРЕДМЕТА</vt:lpstr>
      <vt:lpstr>Slide 8</vt:lpstr>
      <vt:lpstr>Исход предмета</vt:lpstr>
      <vt:lpstr>Вежбе</vt:lpstr>
      <vt:lpstr>Литература</vt:lpstr>
      <vt:lpstr>Полагање испита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2022-10-07T14:25:29Z</dcterms:modified>
</cp:coreProperties>
</file>